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notesMasterIdLst>
    <p:notesMasterId r:id="rId36"/>
  </p:notesMasterIdLst>
  <p:sldIdLst>
    <p:sldId id="321" r:id="rId3"/>
    <p:sldId id="369" r:id="rId4"/>
    <p:sldId id="370" r:id="rId5"/>
    <p:sldId id="371" r:id="rId6"/>
    <p:sldId id="372" r:id="rId7"/>
    <p:sldId id="373" r:id="rId8"/>
    <p:sldId id="374" r:id="rId9"/>
    <p:sldId id="375" r:id="rId10"/>
    <p:sldId id="376" r:id="rId11"/>
    <p:sldId id="377" r:id="rId12"/>
    <p:sldId id="395" r:id="rId13"/>
    <p:sldId id="396" r:id="rId14"/>
    <p:sldId id="397" r:id="rId15"/>
    <p:sldId id="398" r:id="rId16"/>
    <p:sldId id="399" r:id="rId17"/>
    <p:sldId id="402" r:id="rId18"/>
    <p:sldId id="379" r:id="rId19"/>
    <p:sldId id="380" r:id="rId20"/>
    <p:sldId id="381" r:id="rId21"/>
    <p:sldId id="382" r:id="rId22"/>
    <p:sldId id="383" r:id="rId23"/>
    <p:sldId id="384" r:id="rId24"/>
    <p:sldId id="385" r:id="rId25"/>
    <p:sldId id="386" r:id="rId26"/>
    <p:sldId id="387" r:id="rId27"/>
    <p:sldId id="388" r:id="rId28"/>
    <p:sldId id="389" r:id="rId29"/>
    <p:sldId id="390" r:id="rId30"/>
    <p:sldId id="392" r:id="rId31"/>
    <p:sldId id="393" r:id="rId32"/>
    <p:sldId id="394" r:id="rId33"/>
    <p:sldId id="400" r:id="rId34"/>
    <p:sldId id="401" r:id="rId3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49B6B6-F729-4148-9012-8242F16C0A80}" type="datetimeFigureOut">
              <a:rPr lang="en-US" smtClean="0"/>
              <a:pPr/>
              <a:t>5/2/2018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9B26A-C5EF-2043-AAF5-9E5E30ABBF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1237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9BCC34C-8169-C44B-8687-33DF42AE43AF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A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289" y="2057400"/>
            <a:ext cx="8223711" cy="1143000"/>
          </a:xfrm>
        </p:spPr>
        <p:txBody>
          <a:bodyPr/>
          <a:lstStyle>
            <a:lvl1pPr>
              <a:defRPr>
                <a:solidFill>
                  <a:srgbClr val="1A3170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GB" noProof="0" smtClean="0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289" y="3962400"/>
            <a:ext cx="8223711" cy="1752600"/>
          </a:xfrm>
        </p:spPr>
        <p:txBody>
          <a:bodyPr/>
          <a:lstStyle>
            <a:lvl1pPr marL="0" indent="0" algn="ctr">
              <a:buFont typeface="Time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GB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9900" y="381000"/>
            <a:ext cx="19431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381000"/>
            <a:ext cx="56769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AU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C61A27-F09D-D946-AF22-07D17F955C7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91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1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828800"/>
            <a:ext cx="36576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026"/>
          <p:cNvSpPr>
            <a:spLocks noGrp="1" noChangeArrowheads="1"/>
          </p:cNvSpPr>
          <p:nvPr>
            <p:ph type="title"/>
          </p:nvPr>
        </p:nvSpPr>
        <p:spPr bwMode="auto">
          <a:xfrm>
            <a:off x="434911" y="381000"/>
            <a:ext cx="8328089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da-DK"/>
          </a:p>
        </p:txBody>
      </p:sp>
      <p:sp>
        <p:nvSpPr>
          <p:cNvPr id="1027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4082" y="1828800"/>
            <a:ext cx="8112718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87045" name="Rectangle 1029"/>
          <p:cNvSpPr>
            <a:spLocks noChangeArrowheads="1"/>
          </p:cNvSpPr>
          <p:nvPr/>
        </p:nvSpPr>
        <p:spPr bwMode="auto">
          <a:xfrm>
            <a:off x="8001000" y="6426200"/>
            <a:ext cx="533400" cy="30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/>
          <a:p>
            <a:pPr algn="r">
              <a:defRPr/>
            </a:pPr>
            <a:fld id="{27E609A4-9E55-8541-B6A2-2CDBC2C24220}" type="slidenum">
              <a:rPr lang="da-DK" sz="1400" b="0">
                <a:latin typeface="Arial" charset="0"/>
                <a:ea typeface="MS PGothic" charset="0"/>
                <a:cs typeface="MS PGothic" charset="0"/>
              </a:rPr>
              <a:pPr algn="r">
                <a:defRPr/>
              </a:pPr>
              <a:t>‹#›</a:t>
            </a:fld>
            <a:r>
              <a:rPr lang="da-DK" sz="1400" b="0">
                <a:latin typeface="Arial" charset="0"/>
                <a:ea typeface="MS PGothic" charset="0"/>
                <a:cs typeface="MS PGothic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+mj-lt"/>
          <a:ea typeface="MS PGothic" charset="0"/>
          <a:cs typeface="MS PGothic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44AAC6"/>
          </a:solidFill>
          <a:latin typeface="Trebuchet MS" charset="0"/>
          <a:ea typeface="MS PGothic" charset="0"/>
          <a:cs typeface="MS PGothic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A57133"/>
          </a:solidFill>
          <a:latin typeface="Trebuchet M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Font typeface="Times" charset="0"/>
        <a:buChar char="•"/>
        <a:defRPr sz="3200">
          <a:solidFill>
            <a:srgbClr val="1A3170"/>
          </a:solidFill>
          <a:latin typeface="+mn-lt"/>
          <a:ea typeface="MS PGothic" charset="0"/>
          <a:cs typeface="MS PGothic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800">
          <a:solidFill>
            <a:srgbClr val="1A3170"/>
          </a:solidFill>
          <a:latin typeface="+mn-lt"/>
          <a:ea typeface="MS PGothic" charset="0"/>
          <a:cs typeface="MS PGothic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•"/>
        <a:defRPr sz="2400">
          <a:solidFill>
            <a:srgbClr val="1A3170"/>
          </a:solidFill>
          <a:latin typeface="+mn-lt"/>
          <a:ea typeface="MS PGothic" charset="0"/>
          <a:cs typeface="MS PGothic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–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MS PGothic" charset="0"/>
          <a:cs typeface="MS PGothic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264D8B"/>
        </a:buClr>
        <a:buChar char="»"/>
        <a:defRPr sz="2000">
          <a:solidFill>
            <a:srgbClr val="1A317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Wednesday, May 02, 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se.uwa.edu.au/programming/java/jdk1.5/api/java/io/FileNotFoundException.html" TargetMode="External"/><Relationship Id="rId2" Type="http://schemas.openxmlformats.org/officeDocument/2006/relationships/hyperlink" Target="http://www.csse.uwa.edu.au/programming/java/jdk1.5/api/java/io/File.html" TargetMode="External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se.uwa.edu.au/programming/java/jdk1.5/api/java/lang/IndexOutOfBoundsException.html" TargetMode="External"/><Relationship Id="rId7" Type="http://schemas.openxmlformats.org/officeDocument/2006/relationships/hyperlink" Target="http://www.csse.uwa.edu.au/programming/java/jdk1.5/api/java/io/FileNotFoundException.html" TargetMode="External"/><Relationship Id="rId2" Type="http://schemas.openxmlformats.org/officeDocument/2006/relationships/hyperlink" Target="http://www.csse.uwa.edu.au/programming/java/jdk1.5/api/java/lang/IllegalArgumentException.html" TargetMode="Externa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csse.uwa.edu.au/programming/java/jdk1.5/api/java/io/IOException.html" TargetMode="External"/><Relationship Id="rId5" Type="http://schemas.openxmlformats.org/officeDocument/2006/relationships/hyperlink" Target="http://www.csse.uwa.edu.au/programming/java/jdk1.5/api/java/lang/ArithmeticException.html" TargetMode="External"/><Relationship Id="rId4" Type="http://schemas.openxmlformats.org/officeDocument/2006/relationships/hyperlink" Target="http://www.csse.uwa.edu.au/programming/java/jdk1.5/api/java/lang/NullPointerException.html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b="1" dirty="0" smtClean="0"/>
              <a:t>DEFENSIVE PROGRAMMING</a:t>
            </a:r>
            <a:endParaRPr lang="en-US" sz="4400" b="1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CITS1001</a:t>
            </a:r>
          </a:p>
        </p:txBody>
      </p:sp>
    </p:spTree>
    <p:extLst>
      <p:ext uri="{BB962C8B-B14F-4D97-AF65-F5344CB8AC3E}">
        <p14:creationId xmlns:p14="http://schemas.microsoft.com/office/powerpoint/2010/main" val="400065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/>
              <a:t>Use mutators instead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7627257" cy="498748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public void setDay(int day) </a:t>
            </a:r>
            <a:r>
              <a:rPr lang="en-US" sz="2000" dirty="0" smtClean="0">
                <a:latin typeface="Courier New" charset="0"/>
              </a:rPr>
              <a:t>{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 smtClean="0">
                <a:latin typeface="Courier New" charset="0"/>
              </a:rPr>
              <a:t>// Check that day is valid for this.month </a:t>
            </a:r>
          </a:p>
          <a:p>
            <a:pPr lvl="1"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 smtClean="0">
                <a:latin typeface="Courier New" charset="0"/>
              </a:rPr>
              <a:t>// </a:t>
            </a:r>
            <a:r>
              <a:rPr lang="en-US" sz="2000" dirty="0">
                <a:latin typeface="Courier New" charset="0"/>
              </a:rPr>
              <a:t>before setting the variables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endParaRPr lang="en-US" sz="2000" dirty="0" smtClean="0">
              <a:latin typeface="Courier New" charset="0"/>
            </a:endParaRP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 smtClean="0">
                <a:latin typeface="Courier New" charset="0"/>
              </a:rPr>
              <a:t>public </a:t>
            </a:r>
            <a:r>
              <a:rPr lang="en-US" sz="2000" dirty="0">
                <a:latin typeface="Courier New" charset="0"/>
              </a:rPr>
              <a:t>int getDay() {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 	return this.day;</a:t>
            </a:r>
          </a:p>
          <a:p>
            <a:pPr eaLnBrk="1" hangingPunct="1">
              <a:lnSpc>
                <a:spcPct val="9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}</a:t>
            </a:r>
          </a:p>
          <a:p>
            <a:pPr>
              <a:lnSpc>
                <a:spcPct val="90000"/>
              </a:lnSpc>
            </a:pPr>
            <a:endParaRPr lang="en-US" sz="2400" dirty="0" smtClean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Setter </a:t>
            </a:r>
            <a:r>
              <a:rPr lang="en-US" sz="2800" dirty="0">
                <a:latin typeface="Times New Roman" charset="0"/>
              </a:rPr>
              <a:t>methods act as “gatekeepers” to protect the integrity of </a:t>
            </a:r>
            <a:r>
              <a:rPr lang="en-US" sz="2800" dirty="0" smtClean="0">
                <a:latin typeface="Times New Roman" charset="0"/>
              </a:rPr>
              <a:t>objects</a:t>
            </a:r>
            <a:endParaRPr lang="en-US" sz="28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Setters reject values that would create a corrupt </a:t>
            </a:r>
            <a:r>
              <a:rPr lang="en-US" sz="2800" dirty="0" smtClean="0">
                <a:latin typeface="Times New Roman" charset="0"/>
              </a:rPr>
              <a:t>object</a:t>
            </a:r>
            <a:endParaRPr lang="en-US" sz="2800" dirty="0">
              <a:latin typeface="Times New Roman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Getters return a value for client code to use, but do not allow the object itself to be </a:t>
            </a:r>
            <a:r>
              <a:rPr lang="en-US" sz="2800" dirty="0" smtClean="0">
                <a:latin typeface="Times New Roman" charset="0"/>
              </a:rPr>
              <a:t>changed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2662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9C59C18-2E67-A547-BED6-6AD7753C3EF6}" type="slidenum">
              <a:rPr lang="en-US" smtClean="0"/>
              <a:pPr/>
              <a:t>10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098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Documentation</a:t>
            </a:r>
            <a:endParaRPr lang="en-US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5256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For large systems, documentation should be developed </a:t>
            </a:r>
            <a:r>
              <a:rPr lang="en-US" sz="2800" i="1" dirty="0" smtClean="0">
                <a:latin typeface="Times New Roman" charset="0"/>
              </a:rPr>
              <a:t>at the same time</a:t>
            </a:r>
            <a:r>
              <a:rPr lang="en-US" sz="2800" dirty="0" smtClean="0">
                <a:latin typeface="Times New Roman" charset="0"/>
              </a:rPr>
              <a:t>, and </a:t>
            </a:r>
            <a:r>
              <a:rPr lang="en-US" sz="2800" i="1" dirty="0" smtClean="0">
                <a:latin typeface="Times New Roman" charset="0"/>
              </a:rPr>
              <a:t>in the same place</a:t>
            </a:r>
            <a:r>
              <a:rPr lang="en-US" sz="2800" dirty="0" smtClean="0">
                <a:latin typeface="Times New Roman" charset="0"/>
              </a:rPr>
              <a:t>, as the code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A common occurrence is that documentation is delayed until the end of the project – and it doesn’t happen!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Java provides facilities to help with this, by allowing code comments to be automatically turned into documentation 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The </a:t>
            </a:r>
            <a:r>
              <a:rPr lang="en-US" sz="2400" dirty="0" smtClean="0">
                <a:latin typeface="Courier" panose="02060409020205020404" pitchFamily="49" charset="0"/>
              </a:rPr>
              <a:t>Javadoc</a:t>
            </a:r>
            <a:r>
              <a:rPr lang="en-US" sz="2400" dirty="0" smtClean="0">
                <a:latin typeface="Times New Roman" charset="0"/>
              </a:rPr>
              <a:t> feature </a:t>
            </a:r>
          </a:p>
          <a:p>
            <a:r>
              <a:rPr lang="en-US" sz="2800" dirty="0" smtClean="0">
                <a:latin typeface="Times New Roman" charset="0"/>
              </a:rPr>
              <a:t>The documentation is a </a:t>
            </a:r>
            <a:r>
              <a:rPr lang="en-US" sz="2800" i="1" dirty="0" smtClean="0">
                <a:latin typeface="Times New Roman" charset="0"/>
              </a:rPr>
              <a:t>contract</a:t>
            </a:r>
            <a:r>
              <a:rPr lang="en-US" sz="2800" dirty="0" smtClean="0">
                <a:latin typeface="Times New Roman" charset="0"/>
              </a:rPr>
              <a:t> between the programmer and the users of a class 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It describes what the class </a:t>
            </a:r>
            <a:r>
              <a:rPr lang="en-US" sz="2400" i="1" dirty="0" smtClean="0">
                <a:latin typeface="Times New Roman" charset="0"/>
              </a:rPr>
              <a:t>is meant to do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8980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urier" panose="02060409020205020404" pitchFamily="49" charset="0"/>
              </a:rPr>
              <a:t>Javadoc</a:t>
            </a:r>
            <a:endParaRPr lang="en-US" dirty="0">
              <a:latin typeface="Courier" panose="02060409020205020404" pitchFamily="49" charset="0"/>
            </a:endParaRP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5256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“Normal” Java comments use two types of syntax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</a:rPr>
              <a:t>// comment to the end of this line 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</a:rPr>
              <a:t>/* comment to the closing “tag” */ </a:t>
            </a:r>
          </a:p>
          <a:p>
            <a:pPr eaLnBrk="1" hangingPunct="1"/>
            <a:r>
              <a:rPr lang="en-US" sz="2800" dirty="0" smtClean="0">
                <a:latin typeface="Courier" panose="02060409020205020404" pitchFamily="49" charset="0"/>
              </a:rPr>
              <a:t>Javadoc</a:t>
            </a:r>
            <a:r>
              <a:rPr lang="en-US" sz="2800" dirty="0" smtClean="0">
                <a:latin typeface="Times New Roman" charset="0"/>
              </a:rPr>
              <a:t> comments occur between different tags 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</a:rPr>
              <a:t>/** Javadoc comment </a:t>
            </a:r>
            <a:r>
              <a:rPr lang="en-US" dirty="0">
                <a:latin typeface="Courier" panose="02060409020205020404" pitchFamily="49" charset="0"/>
              </a:rPr>
              <a:t>to the closing “tag” */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 the </a:t>
            </a:r>
            <a:r>
              <a:rPr lang="en-US" dirty="0">
                <a:latin typeface="Courier" panose="02060409020205020404" pitchFamily="49" charset="0"/>
              </a:rPr>
              <a:t>/**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at the front! </a:t>
            </a:r>
            <a:endParaRPr lang="en-US" dirty="0" smtClean="0">
              <a:latin typeface="Times New Roman" charset="0"/>
            </a:endParaRP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These can be automatically processed to generate HTML documentation, used to precisely describe the behaviour of the class and its methods 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The Java API itself is generated from source code comments in </a:t>
            </a:r>
            <a:r>
              <a:rPr lang="en-US" sz="2400" dirty="0">
                <a:latin typeface="Courier" panose="02060409020205020404" pitchFamily="49" charset="0"/>
              </a:rPr>
              <a:t>Javadoc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639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urier" panose="02060409020205020404" pitchFamily="49" charset="0"/>
              </a:rPr>
              <a:t>Javadoc</a:t>
            </a:r>
            <a:r>
              <a:rPr lang="en-US" dirty="0" smtClean="0"/>
              <a:t> comment style</a:t>
            </a:r>
            <a:endParaRPr lang="en-US" dirty="0"/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5256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Place comments directly before the relevant class, instance variable, constructor, or method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Critically important for public entities 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Sometimes also useful for private entities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Comments can be written in HTML and enhanced with special </a:t>
            </a:r>
            <a:r>
              <a:rPr lang="en-US" sz="2800" dirty="0" smtClean="0">
                <a:latin typeface="Courier" panose="02060409020205020404" pitchFamily="49" charset="0"/>
              </a:rPr>
              <a:t>Javadoc</a:t>
            </a:r>
            <a:r>
              <a:rPr lang="en-US" sz="2800" dirty="0" smtClean="0">
                <a:latin typeface="Times New Roman" charset="0"/>
              </a:rPr>
              <a:t> tags 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e.g</a:t>
            </a:r>
            <a:r>
              <a:rPr lang="en-US" sz="2400" dirty="0" smtClean="0">
                <a:latin typeface="Times New Roman" charset="0"/>
              </a:rPr>
              <a:t>. </a:t>
            </a:r>
            <a:r>
              <a:rPr lang="en-US" sz="2400" dirty="0">
                <a:latin typeface="Courier" panose="02060409020205020404" pitchFamily="49" charset="0"/>
              </a:rPr>
              <a:t>@author</a:t>
            </a:r>
            <a:r>
              <a:rPr lang="en-US" sz="2400" dirty="0" smtClean="0">
                <a:latin typeface="Times New Roman" charset="0"/>
              </a:rPr>
              <a:t>,   </a:t>
            </a:r>
            <a:r>
              <a:rPr lang="en-US" sz="2400" dirty="0" smtClean="0">
                <a:latin typeface="Courier" panose="02060409020205020404" pitchFamily="49" charset="0"/>
              </a:rPr>
              <a:t>@version</a:t>
            </a:r>
            <a:r>
              <a:rPr lang="en-US" sz="2400" dirty="0" smtClean="0">
                <a:latin typeface="Times New Roman" charset="0"/>
              </a:rPr>
              <a:t>,   </a:t>
            </a:r>
            <a:r>
              <a:rPr lang="en-US" sz="2400" dirty="0" smtClean="0">
                <a:latin typeface="Courier" panose="02060409020205020404" pitchFamily="49" charset="0"/>
              </a:rPr>
              <a:t>@param</a:t>
            </a:r>
            <a:r>
              <a:rPr lang="en-US" sz="2400" dirty="0" smtClean="0">
                <a:latin typeface="Times New Roman" charset="0"/>
              </a:rPr>
              <a:t>,   </a:t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       </a:t>
            </a:r>
            <a:r>
              <a:rPr lang="en-US" sz="2400" dirty="0" smtClean="0">
                <a:latin typeface="Courier" panose="02060409020205020404" pitchFamily="49" charset="0"/>
              </a:rPr>
              <a:t>@</a:t>
            </a:r>
            <a:r>
              <a:rPr lang="en-US" sz="2400" dirty="0" smtClean="0">
                <a:latin typeface="Courier" panose="02060409020205020404" pitchFamily="49" charset="0"/>
              </a:rPr>
              <a:t>return</a:t>
            </a:r>
            <a:r>
              <a:rPr lang="en-US" sz="2400" dirty="0" smtClean="0">
                <a:latin typeface="Times New Roman" charset="0"/>
              </a:rPr>
              <a:t>,   </a:t>
            </a:r>
            <a:r>
              <a:rPr lang="en-US" sz="2400" dirty="0" smtClean="0">
                <a:latin typeface="Courier" panose="02060409020205020404" pitchFamily="49" charset="0"/>
              </a:rPr>
              <a:t>@throws</a:t>
            </a:r>
            <a:r>
              <a:rPr lang="en-US" sz="2400" dirty="0" smtClean="0">
                <a:latin typeface="Times New Roman" charset="0"/>
              </a:rPr>
              <a:t>,     </a:t>
            </a:r>
            <a:r>
              <a:rPr lang="en-US" sz="2400" dirty="0" smtClean="0">
                <a:latin typeface="Courier" panose="02060409020205020404" pitchFamily="49" charset="0"/>
              </a:rPr>
              <a:t>@see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116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Courier" panose="02060409020205020404" pitchFamily="49" charset="0"/>
              </a:rPr>
              <a:t>Javadoc</a:t>
            </a:r>
            <a:r>
              <a:rPr lang="en-US" dirty="0" smtClean="0"/>
              <a:t> example</a:t>
            </a:r>
            <a:endParaRPr lang="en-US" dirty="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14</a:t>
            </a:fld>
            <a:endParaRPr lang="en-US" dirty="0" smtClean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1284" y="1567543"/>
            <a:ext cx="5432425" cy="500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116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0763" y="1566000"/>
            <a:ext cx="5542838" cy="4276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/>
              <a:t>Adjust BlueJ’s preferences</a:t>
            </a:r>
            <a:endParaRPr lang="en-US" dirty="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15</a:t>
            </a:fld>
            <a:endParaRPr lang="en-US" dirty="0" smtClean="0"/>
          </a:p>
        </p:txBody>
      </p:sp>
      <p:pic>
        <p:nvPicPr>
          <p:cNvPr id="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008" b="33298"/>
          <a:stretch>
            <a:fillRect/>
          </a:stretch>
        </p:blipFill>
        <p:spPr bwMode="auto">
          <a:xfrm>
            <a:off x="281554" y="1566000"/>
            <a:ext cx="2992437" cy="302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4181476" y="2617200"/>
            <a:ext cx="2730954" cy="395301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5pPr>
            <a:lvl6pPr marL="25146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6pPr>
            <a:lvl7pPr marL="29718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7pPr>
            <a:lvl8pPr marL="34290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8pPr>
            <a:lvl9pPr marL="3886200" indent="-228600" algn="ctr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9pPr>
          </a:lstStyle>
          <a:p>
            <a:endParaRPr lang="en-US" alt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30627" y="5397589"/>
            <a:ext cx="3337378" cy="1200329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50000"/>
              </a:schemeClr>
            </a:outerShdw>
          </a:effec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1pPr>
            <a:lvl2pPr marL="37931725" indent="-37474525"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2pPr>
            <a:lvl3pPr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3pPr>
            <a:lvl4pPr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4pPr>
            <a:lvl5pPr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5pPr>
            <a:lvl6pPr marL="4572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6pPr>
            <a:lvl7pPr marL="9144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7pPr>
            <a:lvl8pPr marL="13716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8pPr>
            <a:lvl9pPr marL="1828800" eaLnBrk="0" fontAlgn="base" hangingPunct="0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 New Roman" pitchFamily="-107" charset="0"/>
                <a:ea typeface="ＭＳ Ｐゴシック" pitchFamily="-107" charset="-128"/>
              </a:defRPr>
            </a:lvl9pPr>
          </a:lstStyle>
          <a:p>
            <a:pPr algn="l">
              <a:spcBef>
                <a:spcPct val="50000"/>
              </a:spcBef>
              <a:buFontTx/>
              <a:buNone/>
              <a:defRPr/>
            </a:pPr>
            <a:r>
              <a:rPr lang="en-AU" altLang="en-US" b="0" dirty="0" smtClean="0"/>
              <a:t>Uncheck this if offline, or it will try to link to Sun’s Java documentation</a:t>
            </a:r>
            <a:endParaRPr lang="en-US" altLang="en-US" b="0" dirty="0" smtClean="0"/>
          </a:p>
        </p:txBody>
      </p:sp>
      <p:sp>
        <p:nvSpPr>
          <p:cNvPr id="9" name="Line 6"/>
          <p:cNvSpPr>
            <a:spLocks noChangeShapeType="1"/>
          </p:cNvSpPr>
          <p:nvPr/>
        </p:nvSpPr>
        <p:spPr bwMode="auto">
          <a:xfrm flipV="1">
            <a:off x="2366508" y="2850681"/>
            <a:ext cx="1814967" cy="25469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11668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Generate documentation</a:t>
            </a:r>
            <a:endParaRPr lang="en-US" dirty="0"/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16</a:t>
            </a:fld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8980" b="38866"/>
          <a:stretch>
            <a:fillRect/>
          </a:stretch>
        </p:blipFill>
        <p:spPr bwMode="auto">
          <a:xfrm>
            <a:off x="280800" y="1566000"/>
            <a:ext cx="294640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105"/>
          <a:stretch>
            <a:fillRect/>
          </a:stretch>
        </p:blipFill>
        <p:spPr bwMode="auto">
          <a:xfrm>
            <a:off x="3472089" y="1566000"/>
            <a:ext cx="5586614" cy="4769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144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Dealing with </a:t>
            </a:r>
            <a:r>
              <a:rPr lang="en-US" dirty="0" smtClean="0"/>
              <a:t>errors</a:t>
            </a:r>
            <a:endParaRPr lang="en-US" dirty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98114" cy="5257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Even if your classes are well-protected, errors w</a:t>
            </a:r>
            <a:r>
              <a:rPr lang="en-US" sz="2800" dirty="0" smtClean="0">
                <a:latin typeface="Times New Roman" charset="0"/>
              </a:rPr>
              <a:t>ill occur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We consider three types of error</a:t>
            </a:r>
            <a:endParaRPr lang="en-US" sz="2800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Client code attempts to use your methods incorrectly,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by </a:t>
            </a:r>
            <a:r>
              <a:rPr lang="en-US" sz="2400" dirty="0">
                <a:latin typeface="Times New Roman" charset="0"/>
              </a:rPr>
              <a:t>passing incorrect or invalid parameter values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Your code cannot perform the services it is meant </a:t>
            </a:r>
            <a:r>
              <a:rPr lang="en-US" sz="2400" dirty="0" smtClean="0">
                <a:latin typeface="Times New Roman" charset="0"/>
              </a:rPr>
              <a:t>to, </a:t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due to circumstances </a:t>
            </a:r>
            <a:r>
              <a:rPr lang="en-US" sz="2400" dirty="0">
                <a:latin typeface="Times New Roman" charset="0"/>
              </a:rPr>
              <a:t>outside your control (such as an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Internet </a:t>
            </a:r>
            <a:r>
              <a:rPr lang="en-US" sz="2400" dirty="0">
                <a:latin typeface="Times New Roman" charset="0"/>
              </a:rPr>
              <a:t>site </a:t>
            </a:r>
            <a:r>
              <a:rPr lang="en-US" sz="2400" dirty="0" smtClean="0">
                <a:latin typeface="Times New Roman" charset="0"/>
              </a:rPr>
              <a:t>being unavailable</a:t>
            </a:r>
            <a:r>
              <a:rPr lang="en-US" sz="2400" dirty="0">
                <a:latin typeface="Times New Roman" charset="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Your own code behaves incorrectly and/or your objects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become </a:t>
            </a:r>
            <a:r>
              <a:rPr lang="en-US" sz="2400" dirty="0">
                <a:latin typeface="Times New Roman" charset="0"/>
              </a:rPr>
              <a:t>corrupted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To handle these problems, Java provides </a:t>
            </a:r>
          </a:p>
          <a:p>
            <a:pPr lvl="1">
              <a:lnSpc>
                <a:spcPct val="90000"/>
              </a:lnSpc>
            </a:pPr>
            <a:r>
              <a:rPr lang="en-US" sz="2400" i="1" dirty="0" smtClean="0">
                <a:latin typeface="Times New Roman" charset="0"/>
              </a:rPr>
              <a:t>unchecked exceptions</a:t>
            </a:r>
            <a:r>
              <a:rPr lang="en-US" sz="2400" dirty="0" smtClean="0">
                <a:latin typeface="Times New Roman" charset="0"/>
              </a:rPr>
              <a:t>, </a:t>
            </a:r>
            <a:r>
              <a:rPr lang="en-US" sz="2400" i="1" dirty="0" smtClean="0">
                <a:latin typeface="Times New Roman" charset="0"/>
              </a:rPr>
              <a:t>checked </a:t>
            </a:r>
            <a:r>
              <a:rPr lang="en-US" sz="2400" i="1" dirty="0" smtClean="0">
                <a:latin typeface="Times New Roman" charset="0"/>
              </a:rPr>
              <a:t>exceptions</a:t>
            </a:r>
            <a:r>
              <a:rPr lang="en-US" sz="2400" dirty="0" smtClean="0">
                <a:latin typeface="Times New Roman" charset="0"/>
              </a:rPr>
              <a:t>, and </a:t>
            </a:r>
            <a:r>
              <a:rPr lang="en-US" sz="2400" i="1" dirty="0" smtClean="0">
                <a:latin typeface="Times New Roman" charset="0"/>
              </a:rPr>
              <a:t>assertions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3277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8C8904F-BBAD-4146-AC53-AB4165AC0303}" type="slidenum">
              <a:rPr lang="en-US" smtClean="0"/>
              <a:pPr/>
              <a:t>17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512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Invalid </a:t>
            </a:r>
            <a:r>
              <a:rPr lang="en-US" dirty="0" smtClean="0"/>
              <a:t>parameters</a:t>
            </a:r>
            <a:endParaRPr lang="en-US" dirty="0"/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610600" cy="3886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latin typeface="Courier New" charset="0"/>
              </a:rPr>
              <a:t>s.c</a:t>
            </a:r>
            <a:r>
              <a:rPr lang="en-US" sz="2400" dirty="0" smtClean="0">
                <a:latin typeface="Courier New" charset="0"/>
              </a:rPr>
              <a:t>harAt(k)</a:t>
            </a:r>
            <a:r>
              <a:rPr lang="en-US" sz="2400" dirty="0" smtClean="0"/>
              <a:t> </a:t>
            </a:r>
            <a:r>
              <a:rPr lang="en-US" sz="2400" dirty="0" smtClean="0">
                <a:latin typeface="Times New Roman" charset="0"/>
              </a:rPr>
              <a:t>returns </a:t>
            </a:r>
            <a:r>
              <a:rPr lang="en-US" sz="2400" dirty="0">
                <a:latin typeface="Times New Roman" charset="0"/>
              </a:rPr>
              <a:t>the character </a:t>
            </a:r>
            <a:r>
              <a:rPr lang="en-US" sz="2400" dirty="0" smtClean="0">
                <a:latin typeface="Times New Roman" charset="0"/>
              </a:rPr>
              <a:t>at </a:t>
            </a:r>
            <a:r>
              <a:rPr lang="en-US" sz="2400" dirty="0">
                <a:latin typeface="Times New Roman" charset="0"/>
              </a:rPr>
              <a:t>position </a:t>
            </a:r>
            <a:r>
              <a:rPr lang="en-US" dirty="0" smtClean="0">
                <a:latin typeface="Courier New" charset="0"/>
              </a:rPr>
              <a:t>k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ct val="90000"/>
              </a:lnSpc>
            </a:pPr>
            <a:r>
              <a:rPr lang="en-US" i="1" dirty="0">
                <a:latin typeface="Times New Roman" charset="0"/>
              </a:rPr>
              <a:t>V</a:t>
            </a:r>
            <a:r>
              <a:rPr lang="en-US" sz="2400" i="1" dirty="0" smtClean="0">
                <a:latin typeface="Times New Roman" charset="0"/>
              </a:rPr>
              <a:t>alid </a:t>
            </a:r>
            <a:r>
              <a:rPr lang="en-US" sz="2400" dirty="0">
                <a:latin typeface="Times New Roman" charset="0"/>
              </a:rPr>
              <a:t>values for </a:t>
            </a:r>
            <a:r>
              <a:rPr lang="en-US" dirty="0" smtClean="0">
                <a:latin typeface="Courier New" charset="0"/>
              </a:rPr>
              <a:t>k</a:t>
            </a:r>
            <a:r>
              <a:rPr lang="en-US" dirty="0" smtClean="0">
                <a:latin typeface="Times New Roman" charset="0"/>
              </a:rPr>
              <a:t> are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sz="2400" dirty="0">
                <a:latin typeface="Times New Roman" charset="0"/>
              </a:rPr>
              <a:t> up to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s.length()–1 </a:t>
            </a:r>
            <a:endParaRPr lang="en-US" sz="24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What happens </a:t>
            </a:r>
            <a:r>
              <a:rPr lang="en-US" sz="2400" dirty="0" smtClean="0">
                <a:latin typeface="Times New Roman" charset="0"/>
              </a:rPr>
              <a:t>if (e.g.)</a:t>
            </a:r>
            <a:r>
              <a:rPr lang="en-US" sz="2400" dirty="0" smtClean="0"/>
              <a:t> </a:t>
            </a:r>
            <a:r>
              <a:rPr lang="en-US" dirty="0" smtClean="0">
                <a:latin typeface="Courier New" charset="0"/>
              </a:rPr>
              <a:t>s.c</a:t>
            </a:r>
            <a:r>
              <a:rPr lang="en-US" sz="2400" dirty="0" smtClean="0">
                <a:latin typeface="Courier New" charset="0"/>
              </a:rPr>
              <a:t>harAt</a:t>
            </a:r>
            <a:r>
              <a:rPr lang="en-US" sz="2400" dirty="0">
                <a:latin typeface="Courier New" charset="0"/>
              </a:rPr>
              <a:t>(-1)</a:t>
            </a:r>
            <a:r>
              <a:rPr lang="en-US" sz="2400" dirty="0"/>
              <a:t> </a:t>
            </a:r>
            <a:r>
              <a:rPr lang="en-US" sz="2400" dirty="0">
                <a:latin typeface="Times New Roman" charset="0"/>
              </a:rPr>
              <a:t>is ever called?</a:t>
            </a:r>
          </a:p>
        </p:txBody>
      </p:sp>
      <p:sp>
        <p:nvSpPr>
          <p:cNvPr id="3379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CB6C517-9A7A-7445-A541-FCA4D58A4D29}" type="slidenum">
              <a:rPr lang="en-US" smtClean="0"/>
              <a:pPr/>
              <a:t>18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971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dirty="0"/>
              <a:t>The method “throws” an exception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527143" cy="4392612"/>
          </a:xfrm>
        </p:spPr>
        <p:txBody>
          <a:bodyPr>
            <a:no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>
                <a:latin typeface="Times New Roman" charset="0"/>
              </a:rPr>
              <a:t>If a parameter is invalid, </a:t>
            </a:r>
            <a:r>
              <a:rPr lang="en-US" dirty="0" smtClean="0">
                <a:latin typeface="Times New Roman" charset="0"/>
              </a:rPr>
              <a:t>the </a:t>
            </a:r>
            <a:r>
              <a:rPr lang="en-US" dirty="0">
                <a:latin typeface="Times New Roman" charset="0"/>
              </a:rPr>
              <a:t>method cannot do anything sensible with the </a:t>
            </a:r>
            <a:r>
              <a:rPr lang="en-US" dirty="0" smtClean="0">
                <a:latin typeface="Times New Roman" charset="0"/>
              </a:rPr>
              <a:t>request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I</a:t>
            </a:r>
            <a:r>
              <a:rPr lang="en-US" sz="2400" dirty="0" smtClean="0">
                <a:latin typeface="Times New Roman" charset="0"/>
              </a:rPr>
              <a:t>t </a:t>
            </a:r>
            <a:r>
              <a:rPr lang="en-US" sz="2400" dirty="0">
                <a:latin typeface="Times New Roman" charset="0"/>
              </a:rPr>
              <a:t>creates an object from an </a:t>
            </a:r>
            <a:r>
              <a:rPr lang="en-US" sz="2400" dirty="0">
                <a:latin typeface="Courier" panose="02060409020205020404" pitchFamily="49" charset="0"/>
              </a:rPr>
              <a:t>Exception</a:t>
            </a:r>
            <a:r>
              <a:rPr lang="en-US" sz="2400" dirty="0">
                <a:latin typeface="Times New Roman" charset="0"/>
              </a:rPr>
              <a:t> class and “throws” it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Times New Roman" charset="0"/>
              </a:rPr>
              <a:t>If an </a:t>
            </a:r>
            <a:r>
              <a:rPr lang="en-US" dirty="0">
                <a:latin typeface="Courier" panose="02060409020205020404" pitchFamily="49" charset="0"/>
              </a:rPr>
              <a:t>Exception</a:t>
            </a:r>
            <a:r>
              <a:rPr lang="en-US" dirty="0">
                <a:latin typeface="Times New Roman" charset="0"/>
              </a:rPr>
              <a:t> </a:t>
            </a:r>
            <a:r>
              <a:rPr lang="en-US" dirty="0" smtClean="0">
                <a:latin typeface="Times New Roman" charset="0"/>
              </a:rPr>
              <a:t>object is </a:t>
            </a:r>
            <a:r>
              <a:rPr lang="en-US" dirty="0">
                <a:latin typeface="Times New Roman" charset="0"/>
              </a:rPr>
              <a:t>thrown, </a:t>
            </a:r>
            <a:r>
              <a:rPr lang="en-US" dirty="0" smtClean="0">
                <a:latin typeface="Times New Roman" charset="0"/>
              </a:rPr>
              <a:t>the </a:t>
            </a:r>
            <a:r>
              <a:rPr lang="en-US" dirty="0">
                <a:latin typeface="Times New Roman" charset="0"/>
              </a:rPr>
              <a:t>runtime environment immediately tries to deal with 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If it is an </a:t>
            </a:r>
            <a:r>
              <a:rPr lang="en-US" sz="2400" i="1" dirty="0">
                <a:latin typeface="Times New Roman" charset="0"/>
              </a:rPr>
              <a:t>unchecked </a:t>
            </a:r>
            <a:r>
              <a:rPr lang="en-US" sz="2400" dirty="0">
                <a:latin typeface="Times New Roman" charset="0"/>
              </a:rPr>
              <a:t>exception, </a:t>
            </a:r>
            <a:r>
              <a:rPr lang="en-US" sz="2400" dirty="0" smtClean="0">
                <a:latin typeface="Times New Roman" charset="0"/>
              </a:rPr>
              <a:t>the system halts </a:t>
            </a:r>
            <a:r>
              <a:rPr lang="en-US" sz="2400" dirty="0">
                <a:latin typeface="Times New Roman" charset="0"/>
              </a:rPr>
              <a:t>with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an </a:t>
            </a:r>
            <a:r>
              <a:rPr lang="en-US" sz="2400" dirty="0">
                <a:latin typeface="Times New Roman" charset="0"/>
              </a:rPr>
              <a:t>error message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If it is a </a:t>
            </a:r>
            <a:r>
              <a:rPr lang="en-US" sz="2400" i="1" dirty="0">
                <a:latin typeface="Times New Roman" charset="0"/>
              </a:rPr>
              <a:t>checked </a:t>
            </a:r>
            <a:r>
              <a:rPr lang="en-US" sz="2400" dirty="0">
                <a:latin typeface="Times New Roman" charset="0"/>
              </a:rPr>
              <a:t>exception, </a:t>
            </a:r>
            <a:r>
              <a:rPr lang="en-US" sz="2400" dirty="0" smtClean="0">
                <a:latin typeface="Times New Roman" charset="0"/>
              </a:rPr>
              <a:t>the system tries </a:t>
            </a:r>
            <a:r>
              <a:rPr lang="en-US" sz="2400" dirty="0">
                <a:latin typeface="Times New Roman" charset="0"/>
              </a:rPr>
              <a:t>to find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some </a:t>
            </a:r>
            <a:r>
              <a:rPr lang="en-US" sz="2400" dirty="0">
                <a:latin typeface="Times New Roman" charset="0"/>
              </a:rPr>
              <a:t>object </a:t>
            </a:r>
            <a:r>
              <a:rPr lang="en-US" sz="2400" dirty="0" smtClean="0">
                <a:latin typeface="Times New Roman" charset="0"/>
              </a:rPr>
              <a:t>able to </a:t>
            </a:r>
            <a:r>
              <a:rPr lang="en-US" sz="2400" dirty="0">
                <a:latin typeface="Times New Roman" charset="0"/>
              </a:rPr>
              <a:t>deal with it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>
                <a:latin typeface="Times New Roman" charset="0"/>
              </a:rPr>
              <a:t>The method</a:t>
            </a:r>
            <a:r>
              <a:rPr lang="en-US" dirty="0"/>
              <a:t> </a:t>
            </a:r>
            <a:r>
              <a:rPr lang="en-US" dirty="0">
                <a:latin typeface="Courier New" charset="0"/>
              </a:rPr>
              <a:t>charAt</a:t>
            </a:r>
            <a:r>
              <a:rPr lang="en-US" dirty="0"/>
              <a:t> </a:t>
            </a:r>
            <a:r>
              <a:rPr lang="en-US" dirty="0">
                <a:latin typeface="Times New Roman" charset="0"/>
              </a:rPr>
              <a:t>throws </a:t>
            </a:r>
            <a:r>
              <a:rPr lang="en-US" dirty="0" smtClean="0">
                <a:latin typeface="Times New Roman" charset="0"/>
              </a:rPr>
              <a:t>a</a:t>
            </a:r>
            <a:r>
              <a:rPr lang="en-US" dirty="0"/>
              <a:t> </a:t>
            </a:r>
            <a:r>
              <a:rPr lang="en-US" dirty="0" smtClean="0">
                <a:latin typeface="Courier New" charset="0"/>
              </a:rPr>
              <a:t>StringIndexOutOfBoundsException 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unchecked </a:t>
            </a:r>
            <a:r>
              <a:rPr lang="en-US" sz="2400" dirty="0">
                <a:latin typeface="Times New Roman" charset="0"/>
              </a:rPr>
              <a:t>and hence causes the program to </a:t>
            </a:r>
            <a:r>
              <a:rPr lang="en-US" sz="2400" dirty="0" smtClean="0">
                <a:latin typeface="Times New Roman" charset="0"/>
              </a:rPr>
              <a:t>cease execution (i.e. to crash</a:t>
            </a:r>
            <a:r>
              <a:rPr lang="en-US" sz="2400" dirty="0">
                <a:latin typeface="Times New Roman" charset="0"/>
              </a:rPr>
              <a:t>!)</a:t>
            </a:r>
          </a:p>
        </p:txBody>
      </p:sp>
      <p:sp>
        <p:nvSpPr>
          <p:cNvPr id="3481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DFD8B2B-7F2A-ED4F-B399-208E7637C9DF}" type="slidenum">
              <a:rPr lang="en-US" smtClean="0"/>
              <a:pPr/>
              <a:t>19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6425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/>
              <a:t>Lecture </a:t>
            </a: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0C0598-7456-644B-9050-39A181CF0AE2}" type="slidenum">
              <a:rPr lang="en-US" smtClean="0"/>
              <a:pPr/>
              <a:t>2</a:t>
            </a:fld>
            <a:endParaRPr lang="en-US" dirty="0" smtClean="0"/>
          </a:p>
        </p:txBody>
      </p:sp>
      <p:pic>
        <p:nvPicPr>
          <p:cNvPr id="1843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8380" y="730703"/>
            <a:ext cx="4615620" cy="5230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2000"/>
            <a:ext cx="4724400" cy="3886200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Why program defensively?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Encapsulation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Access </a:t>
            </a:r>
            <a:r>
              <a:rPr lang="en-US" sz="2800" dirty="0" smtClean="0">
                <a:latin typeface="Times New Roman" charset="0"/>
              </a:rPr>
              <a:t>Restrictions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Documentation</a:t>
            </a:r>
            <a:endParaRPr lang="en-US" sz="2800" dirty="0">
              <a:latin typeface="Times New Roman" charset="0"/>
            </a:endParaRP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Unchecked </a:t>
            </a:r>
            <a:r>
              <a:rPr lang="en-US" sz="2800" dirty="0">
                <a:latin typeface="Times New Roman" charset="0"/>
              </a:rPr>
              <a:t>Exceptions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Checked </a:t>
            </a:r>
            <a:r>
              <a:rPr lang="en-US" sz="2800" dirty="0" smtClean="0">
                <a:latin typeface="Times New Roman" charset="0"/>
              </a:rPr>
              <a:t>Exceptions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Assertions</a:t>
            </a:r>
            <a:endParaRPr lang="en-US" sz="2800" dirty="0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1973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Throw your own exceptions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69086" cy="4876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Your own methods and/or constructors can throw exceptions if clients attempt to call them incorrectly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This is how your code can enforce rules about how methods should be used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For example, we can insist that the </a:t>
            </a:r>
            <a:r>
              <a:rPr lang="en-US" sz="2800" dirty="0">
                <a:latin typeface="Courier" panose="02060409020205020404" pitchFamily="49" charset="0"/>
              </a:rPr>
              <a:t>deposit</a:t>
            </a:r>
            <a:r>
              <a:rPr lang="en-US" sz="2800" dirty="0">
                <a:latin typeface="Times New Roman" charset="0"/>
              </a:rPr>
              <a:t> and </a:t>
            </a:r>
            <a:r>
              <a:rPr lang="en-US" sz="2800" dirty="0">
                <a:latin typeface="Courier" panose="02060409020205020404" pitchFamily="49" charset="0"/>
              </a:rPr>
              <a:t>withdraw</a:t>
            </a:r>
            <a:r>
              <a:rPr lang="en-US" sz="2800" dirty="0">
                <a:latin typeface="Times New Roman" charset="0"/>
              </a:rPr>
              <a:t> methods from </a:t>
            </a:r>
            <a:r>
              <a:rPr lang="en-US" sz="2800" dirty="0" smtClean="0">
                <a:latin typeface="Times New Roman" charset="0"/>
              </a:rPr>
              <a:t>a </a:t>
            </a:r>
            <a:r>
              <a:rPr lang="en-US" sz="2800" dirty="0" smtClean="0">
                <a:latin typeface="Courier" panose="02060409020205020404" pitchFamily="49" charset="0"/>
              </a:rPr>
              <a:t>BankAccount</a:t>
            </a:r>
            <a:r>
              <a:rPr lang="en-US" sz="2800" dirty="0" smtClean="0">
                <a:latin typeface="Times New Roman" charset="0"/>
              </a:rPr>
              <a:t> </a:t>
            </a:r>
            <a:r>
              <a:rPr lang="en-US" sz="2800" dirty="0">
                <a:latin typeface="Times New Roman" charset="0"/>
              </a:rPr>
              <a:t>class are called with positive values for </a:t>
            </a:r>
            <a:r>
              <a:rPr lang="en-US" sz="2800" dirty="0" smtClean="0">
                <a:latin typeface="Times New Roman" charset="0"/>
              </a:rPr>
              <a:t>the argument </a:t>
            </a:r>
            <a:r>
              <a:rPr lang="en-US" sz="2800" dirty="0">
                <a:latin typeface="Courier" panose="02060409020205020404" pitchFamily="49" charset="0"/>
              </a:rPr>
              <a:t>amount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The general mechanism is to check the </a:t>
            </a:r>
            <a:r>
              <a:rPr lang="en-US" sz="2800" dirty="0" smtClean="0">
                <a:latin typeface="Times New Roman" charset="0"/>
              </a:rPr>
              <a:t>parameters,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and </a:t>
            </a:r>
            <a:r>
              <a:rPr lang="en-US" sz="2800" dirty="0">
                <a:latin typeface="Times New Roman" charset="0"/>
              </a:rPr>
              <a:t>if they are invalid in some way to then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>
                <a:latin typeface="Times New Roman" charset="0"/>
              </a:rPr>
              <a:t>Create </a:t>
            </a:r>
            <a:r>
              <a:rPr lang="en-US" sz="2400" dirty="0">
                <a:latin typeface="Times New Roman" charset="0"/>
              </a:rPr>
              <a:t>an object from class </a:t>
            </a:r>
            <a:r>
              <a:rPr lang="en-US" sz="2400" dirty="0">
                <a:latin typeface="Courier" panose="02060409020205020404" pitchFamily="49" charset="0"/>
              </a:rPr>
              <a:t>IllegalArgumentException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i="1" dirty="0">
                <a:latin typeface="Times New Roman" charset="0"/>
              </a:rPr>
              <a:t>Throw </a:t>
            </a:r>
            <a:r>
              <a:rPr lang="en-US" sz="2400" dirty="0">
                <a:latin typeface="Times New Roman" charset="0"/>
              </a:rPr>
              <a:t>that object</a:t>
            </a:r>
          </a:p>
        </p:txBody>
      </p:sp>
      <p:sp>
        <p:nvSpPr>
          <p:cNvPr id="3584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5088AC-E76A-8E4B-8D6A-F543721C2CD9}" type="slidenum">
              <a:rPr lang="en-US" smtClean="0"/>
              <a:pPr/>
              <a:t>20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04922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/>
              <a:t>Throw your own</a:t>
            </a:r>
          </a:p>
        </p:txBody>
      </p:sp>
      <p:sp>
        <p:nvSpPr>
          <p:cNvPr id="3686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686800" cy="48974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 smtClean="0">
                <a:latin typeface="Courier New" charset="0"/>
              </a:rPr>
              <a:t>public BankAccount(</a:t>
            </a:r>
            <a:r>
              <a:rPr lang="en-US" sz="2000" dirty="0">
                <a:latin typeface="Courier New" charset="0"/>
              </a:rPr>
              <a:t>int amount) {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dirty="0">
                <a:latin typeface="Courier New" charset="0"/>
              </a:rPr>
              <a:t>if (amount</a:t>
            </a:r>
            <a:r>
              <a:rPr lang="en-US" dirty="0" smtClean="0">
                <a:latin typeface="Courier New" charset="0"/>
              </a:rPr>
              <a:t> &gt;= 0) balance = amount;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 smtClean="0">
                <a:latin typeface="Courier New" charset="0"/>
              </a:rPr>
              <a:t>else throw </a:t>
            </a:r>
            <a:r>
              <a:rPr lang="en-US" dirty="0">
                <a:latin typeface="Courier New" charset="0"/>
              </a:rPr>
              <a:t>new IllegalArgumentException</a:t>
            </a:r>
            <a:r>
              <a:rPr lang="en-US" dirty="0" smtClean="0">
                <a:latin typeface="Courier New" charset="0"/>
              </a:rPr>
              <a:t>(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 smtClean="0">
                <a:latin typeface="Courier New" charset="0"/>
              </a:rPr>
              <a:t>                       “Account opening balance ” + </a:t>
            </a:r>
          </a:p>
          <a:p>
            <a:pPr lvl="1" eaLnBrk="1" hangingPunct="1">
              <a:lnSpc>
                <a:spcPct val="80000"/>
              </a:lnSpc>
              <a:buNone/>
            </a:pPr>
            <a:r>
              <a:rPr lang="en-US" dirty="0" smtClean="0">
                <a:latin typeface="Courier New" charset="0"/>
              </a:rPr>
              <a:t>                       amount </a:t>
            </a:r>
            <a:r>
              <a:rPr lang="en-US" dirty="0">
                <a:latin typeface="Courier New" charset="0"/>
              </a:rPr>
              <a:t>+ </a:t>
            </a:r>
            <a:r>
              <a:rPr lang="en-US" dirty="0" smtClean="0">
                <a:latin typeface="Courier New" charset="0"/>
              </a:rPr>
              <a:t>“ </a:t>
            </a:r>
            <a:r>
              <a:rPr lang="en-US" dirty="0">
                <a:latin typeface="Courier New" charset="0"/>
              </a:rPr>
              <a:t>must be </a:t>
            </a:r>
            <a:r>
              <a:rPr lang="en-US" dirty="0" smtClean="0">
                <a:latin typeface="Courier New" charset="0"/>
              </a:rPr>
              <a:t>positive”);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 smtClean="0">
                <a:latin typeface="Courier New" charset="0"/>
              </a:rPr>
              <a:t>}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1800" dirty="0" smtClean="0">
              <a:latin typeface="Courier New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If the amount is </a:t>
            </a:r>
            <a:r>
              <a:rPr lang="en-US" sz="2400" dirty="0" smtClean="0">
                <a:latin typeface="Times New Roman" charset="0"/>
              </a:rPr>
              <a:t>negative, </a:t>
            </a:r>
            <a:r>
              <a:rPr lang="en-US" sz="2400" i="1" dirty="0" smtClean="0">
                <a:latin typeface="Times New Roman" charset="0"/>
              </a:rPr>
              <a:t>create </a:t>
            </a:r>
            <a:r>
              <a:rPr lang="en-US" sz="2400" dirty="0">
                <a:latin typeface="Times New Roman" charset="0"/>
              </a:rPr>
              <a:t>the object and </a:t>
            </a:r>
            <a:r>
              <a:rPr lang="en-US" sz="2400" i="1" dirty="0" smtClean="0">
                <a:latin typeface="Times New Roman" charset="0"/>
              </a:rPr>
              <a:t>throw </a:t>
            </a:r>
            <a:r>
              <a:rPr lang="en-US" sz="2400" dirty="0">
                <a:latin typeface="Times New Roman" charset="0"/>
              </a:rPr>
              <a:t>it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The constructor for </a:t>
            </a:r>
            <a:r>
              <a:rPr lang="en-US" sz="2400" dirty="0">
                <a:latin typeface="Courier" panose="02060409020205020404" pitchFamily="49" charset="0"/>
              </a:rPr>
              <a:t>IllegalArgumentException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takes a </a:t>
            </a:r>
            <a:r>
              <a:rPr lang="en-US" sz="2400" dirty="0">
                <a:latin typeface="Courier" panose="02060409020205020404" pitchFamily="49" charset="0"/>
              </a:rPr>
              <a:t>String</a:t>
            </a:r>
            <a:r>
              <a:rPr lang="en-US" sz="2400" dirty="0">
                <a:latin typeface="Times New Roman" charset="0"/>
              </a:rPr>
              <a:t> argument which is </a:t>
            </a:r>
            <a:r>
              <a:rPr lang="en-US" sz="2400" dirty="0" smtClean="0">
                <a:latin typeface="Times New Roman" charset="0"/>
              </a:rPr>
              <a:t>an </a:t>
            </a:r>
            <a:r>
              <a:rPr lang="en-US" sz="2400" dirty="0">
                <a:latin typeface="Times New Roman" charset="0"/>
              </a:rPr>
              <a:t>error message that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is presented to </a:t>
            </a:r>
            <a:r>
              <a:rPr lang="en-US" sz="2400" dirty="0">
                <a:latin typeface="Times New Roman" charset="0"/>
              </a:rPr>
              <a:t>the user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Throwing an exception</a:t>
            </a:r>
            <a:r>
              <a:rPr lang="en-US" sz="2400" dirty="0" smtClean="0">
                <a:latin typeface="Times New Roman" charset="0"/>
              </a:rPr>
              <a:t> is often used by constructors</a:t>
            </a:r>
            <a:r>
              <a:rPr lang="en-US" dirty="0" smtClean="0">
                <a:latin typeface="Times New Roman" charset="0"/>
              </a:rPr>
              <a:t> to </a:t>
            </a:r>
            <a:br>
              <a:rPr lang="en-US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prohibit </a:t>
            </a:r>
            <a:r>
              <a:rPr lang="en-US" dirty="0">
                <a:latin typeface="Times New Roman" charset="0"/>
              </a:rPr>
              <a:t>t</a:t>
            </a:r>
            <a:r>
              <a:rPr lang="en-US" sz="2400" dirty="0" smtClean="0">
                <a:latin typeface="Times New Roman" charset="0"/>
              </a:rPr>
              <a:t>he </a:t>
            </a:r>
            <a:r>
              <a:rPr lang="en-US" sz="2400" dirty="0">
                <a:latin typeface="Times New Roman" charset="0"/>
              </a:rPr>
              <a:t>construction of invalid objects</a:t>
            </a:r>
          </a:p>
        </p:txBody>
      </p:sp>
      <p:sp>
        <p:nvSpPr>
          <p:cNvPr id="3686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D6C90BA-6437-F04B-85D3-FEFFD4E70C1B}" type="slidenum">
              <a:rPr lang="en-US" smtClean="0"/>
              <a:pPr/>
              <a:t>21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88038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“Predictable” errors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Unchecked exceptions terminate program </a:t>
            </a:r>
            <a:r>
              <a:rPr lang="en-US" sz="2800" dirty="0" smtClean="0">
                <a:latin typeface="Times New Roman" charset="0"/>
              </a:rPr>
              <a:t>execution, </a:t>
            </a:r>
            <a:r>
              <a:rPr lang="en-US" sz="2800" dirty="0">
                <a:latin typeface="Times New Roman" charset="0"/>
              </a:rPr>
              <a:t>and are used when the client code </a:t>
            </a:r>
            <a:r>
              <a:rPr lang="en-US" sz="2800" dirty="0" smtClean="0">
                <a:latin typeface="Times New Roman" charset="0"/>
              </a:rPr>
              <a:t>is </a:t>
            </a:r>
            <a:r>
              <a:rPr lang="en-US" sz="2800" dirty="0">
                <a:latin typeface="Times New Roman" charset="0"/>
              </a:rPr>
              <a:t>seriously wrong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Other </a:t>
            </a:r>
            <a:r>
              <a:rPr lang="en-US" sz="2800" dirty="0">
                <a:latin typeface="Times New Roman" charset="0"/>
              </a:rPr>
              <a:t>error situations </a:t>
            </a:r>
            <a:r>
              <a:rPr lang="en-US" sz="2800" dirty="0" smtClean="0">
                <a:latin typeface="Times New Roman" charset="0"/>
              </a:rPr>
              <a:t>do </a:t>
            </a:r>
            <a:r>
              <a:rPr lang="en-US" sz="2800" dirty="0">
                <a:latin typeface="Times New Roman" charset="0"/>
              </a:rPr>
              <a:t>not necessarily mean that the client code is incorrect, but reflect either a transient, </a:t>
            </a:r>
            <a:r>
              <a:rPr lang="en-US" sz="2800" dirty="0" smtClean="0">
                <a:latin typeface="Times New Roman" charset="0"/>
              </a:rPr>
              <a:t>predictable, </a:t>
            </a:r>
            <a:r>
              <a:rPr lang="en-US" sz="2800" dirty="0">
                <a:latin typeface="Times New Roman" charset="0"/>
              </a:rPr>
              <a:t>or </a:t>
            </a:r>
            <a:r>
              <a:rPr lang="en-US" sz="2800" dirty="0" smtClean="0">
                <a:latin typeface="Times New Roman" charset="0"/>
              </a:rPr>
              <a:t>correctable </a:t>
            </a:r>
            <a:r>
              <a:rPr lang="en-US" sz="2800" dirty="0">
                <a:latin typeface="Times New Roman" charset="0"/>
              </a:rPr>
              <a:t>mistake 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This </a:t>
            </a:r>
            <a:r>
              <a:rPr lang="en-US" sz="2800" dirty="0">
                <a:latin typeface="Times New Roman" charset="0"/>
              </a:rPr>
              <a:t>is particularly</a:t>
            </a:r>
            <a:r>
              <a:rPr lang="en-US" sz="2800" i="1" dirty="0">
                <a:latin typeface="Times New Roman" charset="0"/>
              </a:rPr>
              <a:t> </a:t>
            </a:r>
            <a:r>
              <a:rPr lang="en-US" sz="2800" dirty="0">
                <a:latin typeface="Times New Roman" charset="0"/>
              </a:rPr>
              <a:t>common when handling end-user input, or </a:t>
            </a:r>
            <a:r>
              <a:rPr lang="en-US" sz="2800" dirty="0" smtClean="0">
                <a:latin typeface="Times New Roman" charset="0"/>
              </a:rPr>
              <a:t>when dealing </a:t>
            </a:r>
            <a:r>
              <a:rPr lang="en-US" sz="2800" dirty="0">
                <a:latin typeface="Times New Roman" charset="0"/>
              </a:rPr>
              <a:t>with the operating system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e.g. </a:t>
            </a:r>
            <a:r>
              <a:rPr lang="en-US" sz="2800" dirty="0">
                <a:latin typeface="Times New Roman" charset="0"/>
              </a:rPr>
              <a:t>printers may be out of paper, disks may </a:t>
            </a:r>
            <a:r>
              <a:rPr lang="en-US" sz="2800" dirty="0" smtClean="0">
                <a:latin typeface="Times New Roman" charset="0"/>
              </a:rPr>
              <a:t>be full</a:t>
            </a:r>
            <a:r>
              <a:rPr lang="en-US" sz="2800" dirty="0">
                <a:latin typeface="Times New Roman" charset="0"/>
              </a:rPr>
              <a:t>, </a:t>
            </a:r>
            <a:r>
              <a:rPr lang="en-US" sz="2800" dirty="0" smtClean="0">
                <a:latin typeface="Times New Roman" charset="0"/>
              </a:rPr>
              <a:t>web </a:t>
            </a:r>
            <a:r>
              <a:rPr lang="en-US" sz="2800" dirty="0">
                <a:latin typeface="Times New Roman" charset="0"/>
              </a:rPr>
              <a:t>sites may be inaccessible, filenames </a:t>
            </a:r>
            <a:r>
              <a:rPr lang="en-US" sz="2800" dirty="0" smtClean="0">
                <a:latin typeface="Times New Roman" charset="0"/>
              </a:rPr>
              <a:t>or URLs might </a:t>
            </a:r>
            <a:r>
              <a:rPr lang="en-US" sz="2800" dirty="0">
                <a:latin typeface="Times New Roman" charset="0"/>
              </a:rPr>
              <a:t>be </a:t>
            </a:r>
            <a:r>
              <a:rPr lang="en-US" sz="2800" dirty="0" smtClean="0">
                <a:latin typeface="Times New Roman" charset="0"/>
              </a:rPr>
              <a:t>mistyped, etc. 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3789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B86A723-8477-2E4E-BE86-4FBF824E3788}" type="slidenum">
              <a:rPr lang="en-US" smtClean="0"/>
              <a:pPr/>
              <a:t>22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599055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Checked </a:t>
            </a:r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Methods prone to such errors may elect to throw </a:t>
            </a:r>
            <a:r>
              <a:rPr lang="en-US" sz="2800" i="1" dirty="0">
                <a:latin typeface="Times New Roman" charset="0"/>
              </a:rPr>
              <a:t>checked </a:t>
            </a:r>
            <a:r>
              <a:rPr lang="en-US" sz="2800" dirty="0">
                <a:latin typeface="Times New Roman" charset="0"/>
              </a:rPr>
              <a:t>exceptions, rather than unchecked exceptions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Using checked exceptions is more complicated than using unchecked exceptions in two </a:t>
            </a:r>
            <a:r>
              <a:rPr lang="en-US" sz="2800" dirty="0" smtClean="0">
                <a:latin typeface="Times New Roman" charset="0"/>
              </a:rPr>
              <a:t>ways</a:t>
            </a:r>
            <a:endParaRPr lang="en-US" sz="2800" dirty="0">
              <a:latin typeface="Times New Roman" charset="0"/>
            </a:endParaRPr>
          </a:p>
          <a:p>
            <a:pPr lvl="1" eaLnBrk="1" hangingPunct="1"/>
            <a:r>
              <a:rPr lang="en-US" sz="2400" dirty="0">
                <a:latin typeface="Times New Roman" charset="0"/>
              </a:rPr>
              <a:t>The </a:t>
            </a:r>
            <a:r>
              <a:rPr lang="en-US" sz="2400" dirty="0" smtClean="0">
                <a:latin typeface="Times New Roman" charset="0"/>
              </a:rPr>
              <a:t>method is required to </a:t>
            </a:r>
            <a:r>
              <a:rPr lang="en-US" sz="2400" i="1" dirty="0" smtClean="0">
                <a:latin typeface="Times New Roman" charset="0"/>
              </a:rPr>
              <a:t>declare </a:t>
            </a:r>
            <a:r>
              <a:rPr lang="en-US" sz="2400" dirty="0">
                <a:latin typeface="Times New Roman" charset="0"/>
              </a:rPr>
              <a:t>that </a:t>
            </a:r>
            <a:r>
              <a:rPr lang="en-US" sz="2400" dirty="0" smtClean="0">
                <a:latin typeface="Times New Roman" charset="0"/>
              </a:rPr>
              <a:t>it </a:t>
            </a:r>
            <a:r>
              <a:rPr lang="en-US" sz="2400" dirty="0">
                <a:latin typeface="Times New Roman" charset="0"/>
              </a:rPr>
              <a:t>might throw a checked exception, and</a:t>
            </a:r>
          </a:p>
          <a:p>
            <a:pPr lvl="1" eaLnBrk="1" hangingPunct="1"/>
            <a:r>
              <a:rPr lang="en-US" sz="2400" i="1" dirty="0" smtClean="0">
                <a:latin typeface="Times New Roman" charset="0"/>
              </a:rPr>
              <a:t>All</a:t>
            </a:r>
            <a:r>
              <a:rPr lang="en-US" sz="2400" dirty="0" smtClean="0">
                <a:latin typeface="Times New Roman" charset="0"/>
              </a:rPr>
              <a:t> client </a:t>
            </a:r>
            <a:r>
              <a:rPr lang="en-US" sz="2400" dirty="0">
                <a:latin typeface="Times New Roman" charset="0"/>
              </a:rPr>
              <a:t>code using that method is </a:t>
            </a:r>
            <a:r>
              <a:rPr lang="en-US" sz="2400" i="1" dirty="0">
                <a:latin typeface="Times New Roman" charset="0"/>
              </a:rPr>
              <a:t>required </a:t>
            </a:r>
            <a:r>
              <a:rPr lang="en-US" sz="2400" dirty="0">
                <a:latin typeface="Times New Roman" charset="0"/>
              </a:rPr>
              <a:t>to provide code that will be run if </a:t>
            </a:r>
            <a:r>
              <a:rPr lang="en-US" sz="2400" dirty="0" smtClean="0">
                <a:latin typeface="Times New Roman" charset="0"/>
              </a:rPr>
              <a:t>it </a:t>
            </a:r>
            <a:r>
              <a:rPr lang="en-US" sz="2400" i="1" dirty="0">
                <a:latin typeface="Times New Roman" charset="0"/>
              </a:rPr>
              <a:t>does </a:t>
            </a:r>
            <a:r>
              <a:rPr lang="en-US" sz="2400" dirty="0">
                <a:latin typeface="Times New Roman" charset="0"/>
              </a:rPr>
              <a:t>throw an exception</a:t>
            </a:r>
          </a:p>
        </p:txBody>
      </p:sp>
      <p:sp>
        <p:nvSpPr>
          <p:cNvPr id="3891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BB9BC4-AE1A-9549-A90C-CB73AB25FB16}" type="slidenum">
              <a:rPr lang="en-US" smtClean="0"/>
              <a:pPr/>
              <a:t>23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65043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The client perspective</a:t>
            </a:r>
            <a:endParaRPr lang="en-US" dirty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Times New Roman" charset="0"/>
              </a:rPr>
              <a:t>Many </a:t>
            </a:r>
            <a:r>
              <a:rPr lang="en-US" sz="2800" dirty="0" smtClean="0">
                <a:latin typeface="Times New Roman" charset="0"/>
              </a:rPr>
              <a:t>Java </a:t>
            </a:r>
            <a:r>
              <a:rPr lang="en-US" sz="2800" dirty="0">
                <a:latin typeface="Times New Roman" charset="0"/>
              </a:rPr>
              <a:t>library classes declare that they </a:t>
            </a:r>
            <a:r>
              <a:rPr lang="en-US" sz="2800" i="1" dirty="0">
                <a:latin typeface="Times New Roman" charset="0"/>
              </a:rPr>
              <a:t>might </a:t>
            </a:r>
            <a:r>
              <a:rPr lang="en-US" sz="2800" dirty="0">
                <a:latin typeface="Times New Roman" charset="0"/>
              </a:rPr>
              <a:t>throw a checked exception</a:t>
            </a:r>
          </a:p>
        </p:txBody>
      </p:sp>
      <p:sp>
        <p:nvSpPr>
          <p:cNvPr id="3993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067F42-CB4D-5248-BDBA-5C9AA67A2F1B}" type="slidenum">
              <a:rPr lang="en-US" smtClean="0"/>
              <a:pPr/>
              <a:t>24</a:t>
            </a:fld>
            <a:endParaRPr lang="en-US" dirty="0" smtClean="0"/>
          </a:p>
        </p:txBody>
      </p:sp>
      <p:sp>
        <p:nvSpPr>
          <p:cNvPr id="39941" name="Rectangle 4"/>
          <p:cNvSpPr>
            <a:spLocks noChangeArrowheads="1"/>
          </p:cNvSpPr>
          <p:nvPr/>
        </p:nvSpPr>
        <p:spPr bwMode="auto">
          <a:xfrm>
            <a:off x="468313" y="3357563"/>
            <a:ext cx="8207375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prstTxWarp prst="textNoShape">
              <a:avLst/>
            </a:prstTxWarp>
            <a:spAutoFit/>
          </a:bodyPr>
          <a:lstStyle/>
          <a:p>
            <a:r>
              <a:rPr lang="en-US" sz="2000" dirty="0"/>
              <a:t>public </a:t>
            </a:r>
            <a:r>
              <a:rPr lang="en-US" sz="2000" b="1" dirty="0"/>
              <a:t>FileReader</a:t>
            </a:r>
            <a:r>
              <a:rPr lang="en-US" sz="2000" dirty="0"/>
              <a:t>(</a:t>
            </a:r>
            <a:r>
              <a:rPr lang="en-US" sz="2000" dirty="0">
                <a:hlinkClick r:id="rId2" tooltip="class in java.io"/>
              </a:rPr>
              <a:t>File</a:t>
            </a:r>
            <a:r>
              <a:rPr lang="en-US" sz="2000" dirty="0"/>
              <a:t> file) throws </a:t>
            </a:r>
            <a:r>
              <a:rPr lang="en-US" sz="2000" dirty="0">
                <a:hlinkClick r:id="rId3" tooltip="class in java.io"/>
              </a:rPr>
              <a:t>FileNotFoundException</a:t>
            </a:r>
            <a:r>
              <a:rPr lang="en-US" sz="2000" dirty="0"/>
              <a:t> </a:t>
            </a:r>
          </a:p>
          <a:p>
            <a:pPr lvl="1"/>
            <a:r>
              <a:rPr lang="en-US" sz="2000" dirty="0"/>
              <a:t>Creates a new FileReader, given the File to read from. </a:t>
            </a:r>
          </a:p>
          <a:p>
            <a:pPr lvl="1"/>
            <a:r>
              <a:rPr lang="en-US" sz="2000" b="1" dirty="0"/>
              <a:t>Parameters:</a:t>
            </a:r>
            <a:endParaRPr lang="en-US" sz="2000" dirty="0"/>
          </a:p>
          <a:p>
            <a:pPr lvl="2"/>
            <a:r>
              <a:rPr lang="en-US" sz="2000" dirty="0"/>
              <a:t>file - the File to read from </a:t>
            </a:r>
          </a:p>
          <a:p>
            <a:pPr lvl="1"/>
            <a:r>
              <a:rPr lang="en-US" sz="2000" b="1" dirty="0"/>
              <a:t>Throws:</a:t>
            </a:r>
            <a:r>
              <a:rPr lang="en-US" sz="2000" dirty="0"/>
              <a:t> </a:t>
            </a:r>
          </a:p>
          <a:p>
            <a:pPr lvl="2"/>
            <a:r>
              <a:rPr lang="en-US" sz="2000" dirty="0">
                <a:hlinkClick r:id="rId3" tooltip="class in java.io"/>
              </a:rPr>
              <a:t>FileNotFoundException</a:t>
            </a:r>
            <a:r>
              <a:rPr lang="en-US" sz="2000" dirty="0"/>
              <a:t> - if the file does not exist, </a:t>
            </a:r>
            <a:r>
              <a:rPr lang="en-US" sz="2000" dirty="0" smtClean="0"/>
              <a:t>if it is </a:t>
            </a:r>
            <a:r>
              <a:rPr lang="en-US" sz="2000" dirty="0"/>
              <a:t>a directory rather than a regular file, or for some other reason </a:t>
            </a:r>
            <a:r>
              <a:rPr lang="en-US" sz="2000" dirty="0" smtClean="0"/>
              <a:t>it cannot </a:t>
            </a:r>
            <a:r>
              <a:rPr lang="en-US" sz="2000" dirty="0"/>
              <a:t>be opened for </a:t>
            </a:r>
            <a:r>
              <a:rPr lang="en-US" sz="2000" dirty="0" smtClean="0"/>
              <a:t>reading</a:t>
            </a:r>
            <a:endParaRPr lang="en-US" sz="2000" dirty="0"/>
          </a:p>
          <a:p>
            <a:pPr algn="ctr"/>
            <a:endParaRPr lang="en-US" sz="2000" dirty="0"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1197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urier" panose="02060409020205020404" pitchFamily="49" charset="0"/>
              </a:rPr>
              <a:t>try</a:t>
            </a:r>
            <a:r>
              <a:rPr lang="en-US" dirty="0"/>
              <a:t> and </a:t>
            </a:r>
            <a:r>
              <a:rPr lang="en-US" dirty="0">
                <a:latin typeface="Courier" panose="02060409020205020404" pitchFamily="49" charset="0"/>
              </a:rPr>
              <a:t>catch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2000"/>
            <a:ext cx="8512629" cy="4392612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If code uses</a:t>
            </a:r>
            <a:r>
              <a:rPr lang="en-US" sz="2800" i="1" dirty="0">
                <a:latin typeface="Times New Roman" charset="0"/>
              </a:rPr>
              <a:t> </a:t>
            </a:r>
            <a:r>
              <a:rPr lang="en-US" sz="2800" dirty="0">
                <a:latin typeface="Times New Roman" charset="0"/>
              </a:rPr>
              <a:t>a method that might throw a checked exception, then it </a:t>
            </a:r>
            <a:r>
              <a:rPr lang="en-US" sz="2800" i="1" dirty="0">
                <a:latin typeface="Times New Roman" charset="0"/>
              </a:rPr>
              <a:t>must </a:t>
            </a:r>
            <a:r>
              <a:rPr lang="en-US" sz="2800" dirty="0">
                <a:latin typeface="Times New Roman" charset="0"/>
              </a:rPr>
              <a:t>enclose it in a </a:t>
            </a:r>
            <a:r>
              <a:rPr lang="en-US" sz="2800" dirty="0">
                <a:latin typeface="Courier" panose="02060409020205020404" pitchFamily="49" charset="0"/>
              </a:rPr>
              <a:t>try/catch</a:t>
            </a:r>
            <a:r>
              <a:rPr lang="en-US" sz="2800" dirty="0">
                <a:latin typeface="Times New Roman" charset="0"/>
              </a:rPr>
              <a:t> block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sz="2800" dirty="0">
              <a:latin typeface="Times New Roman" charset="0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try {</a:t>
            </a:r>
          </a:p>
          <a:p>
            <a:pPr lvl="2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400" dirty="0" smtClean="0">
                <a:latin typeface="Courier New" charset="0"/>
              </a:rPr>
              <a:t>  FileReader </a:t>
            </a:r>
            <a:r>
              <a:rPr lang="en-US" sz="2400" dirty="0">
                <a:latin typeface="Courier New" charset="0"/>
              </a:rPr>
              <a:t>fr = new FileReader(“lect.ppt”);</a:t>
            </a:r>
          </a:p>
          <a:p>
            <a:pPr lvl="2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	</a:t>
            </a:r>
            <a:r>
              <a:rPr lang="en-US" sz="2400" dirty="0" smtClean="0">
                <a:latin typeface="Courier New" charset="0"/>
              </a:rPr>
              <a:t> // </a:t>
            </a:r>
            <a:r>
              <a:rPr lang="en-US" sz="2400" dirty="0">
                <a:latin typeface="Courier New" charset="0"/>
              </a:rPr>
              <a:t>code for when everything is </a:t>
            </a:r>
            <a:r>
              <a:rPr lang="en-US" sz="2400" dirty="0" smtClean="0">
                <a:latin typeface="Courier New" charset="0"/>
              </a:rPr>
              <a:t>OK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sz="2600" dirty="0" smtClean="0">
                <a:latin typeface="Courier New" charset="0"/>
              </a:rPr>
              <a:t>} </a:t>
            </a:r>
          </a:p>
          <a:p>
            <a:pPr lvl="1">
              <a:lnSpc>
                <a:spcPct val="80000"/>
              </a:lnSpc>
              <a:buFont typeface="Wingdings" charset="2"/>
              <a:buNone/>
            </a:pPr>
            <a:r>
              <a:rPr lang="en-US" sz="2400" dirty="0" smtClean="0">
                <a:latin typeface="Courier New" charset="0"/>
              </a:rPr>
              <a:t>catch </a:t>
            </a:r>
            <a:r>
              <a:rPr lang="en-US" sz="2400" dirty="0">
                <a:latin typeface="Courier New" charset="0"/>
              </a:rPr>
              <a:t>(java.io.FileNotFoundException e) {</a:t>
            </a:r>
          </a:p>
          <a:p>
            <a:pPr lvl="2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	</a:t>
            </a:r>
            <a:r>
              <a:rPr lang="en-US" sz="2400" dirty="0" smtClean="0">
                <a:latin typeface="Courier New" charset="0"/>
              </a:rPr>
              <a:t> // </a:t>
            </a:r>
            <a:r>
              <a:rPr lang="en-US" sz="2400" dirty="0">
                <a:latin typeface="Courier New" charset="0"/>
              </a:rPr>
              <a:t>code for when things go wrong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400" dirty="0" smtClean="0">
                <a:latin typeface="Courier New" charset="0"/>
              </a:rPr>
              <a:t>}</a:t>
            </a:r>
            <a:endParaRPr lang="en-US" sz="24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800" dirty="0">
              <a:latin typeface="Courier New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i="1" dirty="0">
                <a:latin typeface="Times New Roman" charset="0"/>
              </a:rPr>
              <a:t>Try </a:t>
            </a:r>
            <a:r>
              <a:rPr lang="en-US" sz="2800" dirty="0">
                <a:latin typeface="Times New Roman" charset="0"/>
              </a:rPr>
              <a:t>to open and process this </a:t>
            </a:r>
            <a:r>
              <a:rPr lang="en-US" sz="2800" dirty="0" smtClean="0">
                <a:latin typeface="Times New Roman" charset="0"/>
              </a:rPr>
              <a:t>file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B</a:t>
            </a:r>
            <a:r>
              <a:rPr lang="en-US" sz="2800" dirty="0" smtClean="0">
                <a:latin typeface="Times New Roman" charset="0"/>
              </a:rPr>
              <a:t>ut </a:t>
            </a:r>
            <a:r>
              <a:rPr lang="en-US" sz="2800" i="1" dirty="0">
                <a:latin typeface="Times New Roman" charset="0"/>
              </a:rPr>
              <a:t>be prepared </a:t>
            </a:r>
            <a:r>
              <a:rPr lang="en-US" sz="2800" dirty="0">
                <a:latin typeface="Times New Roman" charset="0"/>
              </a:rPr>
              <a:t>to </a:t>
            </a:r>
            <a:r>
              <a:rPr lang="en-US" sz="2800" i="1" dirty="0">
                <a:latin typeface="Times New Roman" charset="0"/>
              </a:rPr>
              <a:t>catch </a:t>
            </a:r>
            <a:r>
              <a:rPr lang="en-US" sz="2800" dirty="0">
                <a:latin typeface="Times New Roman" charset="0"/>
              </a:rPr>
              <a:t>an exception if </a:t>
            </a:r>
            <a:r>
              <a:rPr lang="en-US" sz="2800" dirty="0" smtClean="0">
                <a:latin typeface="Times New Roman" charset="0"/>
              </a:rPr>
              <a:t>necessary 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4096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405F8A4-438D-AE49-99BB-234B97BCE263}" type="slidenum">
              <a:rPr lang="en-US" smtClean="0"/>
              <a:pPr/>
              <a:t>25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3308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 smtClean="0"/>
              <a:t>Operation of </a:t>
            </a:r>
            <a:r>
              <a:rPr lang="en-US" dirty="0" smtClean="0">
                <a:latin typeface="Courier" panose="02060409020205020404" pitchFamily="49" charset="0"/>
              </a:rPr>
              <a:t>try/catch</a:t>
            </a:r>
            <a:endParaRPr lang="en-US" dirty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7859486" cy="496887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Logically, </a:t>
            </a:r>
            <a:r>
              <a:rPr lang="en-US" sz="2800" dirty="0" smtClean="0">
                <a:latin typeface="Courier" panose="02060409020205020404" pitchFamily="49" charset="0"/>
              </a:rPr>
              <a:t>try/catch</a:t>
            </a:r>
            <a:r>
              <a:rPr lang="en-US" sz="2800" dirty="0" smtClean="0">
                <a:latin typeface="Times New Roman" charset="0"/>
              </a:rPr>
              <a:t> operates a lot like </a:t>
            </a:r>
            <a:r>
              <a:rPr lang="en-US" sz="2800" dirty="0" smtClean="0">
                <a:latin typeface="Courier" panose="02060409020205020404" pitchFamily="49" charset="0"/>
              </a:rPr>
              <a:t>if/else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If </a:t>
            </a:r>
            <a:r>
              <a:rPr lang="en-US" sz="2800" dirty="0">
                <a:latin typeface="Times New Roman" charset="0"/>
              </a:rPr>
              <a:t>everything goes </a:t>
            </a:r>
            <a:r>
              <a:rPr lang="en-US" sz="2800" dirty="0" smtClean="0">
                <a:latin typeface="Times New Roman" charset="0"/>
              </a:rPr>
              <a:t>smoothly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T</a:t>
            </a:r>
            <a:r>
              <a:rPr lang="en-US" sz="2400" dirty="0" smtClean="0">
                <a:latin typeface="Times New Roman" charset="0"/>
              </a:rPr>
              <a:t>he </a:t>
            </a:r>
            <a:r>
              <a:rPr lang="en-US" sz="2400" dirty="0">
                <a:latin typeface="Times New Roman" charset="0"/>
              </a:rPr>
              <a:t>code in the </a:t>
            </a:r>
            <a:r>
              <a:rPr lang="en-US" sz="2400" dirty="0">
                <a:latin typeface="Courier" panose="02060409020205020404" pitchFamily="49" charset="0"/>
              </a:rPr>
              <a:t>try</a:t>
            </a:r>
            <a:r>
              <a:rPr lang="en-US" sz="2400" dirty="0">
                <a:latin typeface="Times New Roman" charset="0"/>
              </a:rPr>
              <a:t> block is executed, </a:t>
            </a:r>
            <a:r>
              <a:rPr lang="en-US" sz="2400" dirty="0" smtClean="0">
                <a:latin typeface="Times New Roman" charset="0"/>
              </a:rPr>
              <a:t>and 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T</a:t>
            </a:r>
            <a:r>
              <a:rPr lang="en-US" sz="2400" dirty="0" smtClean="0">
                <a:latin typeface="Times New Roman" charset="0"/>
              </a:rPr>
              <a:t>he </a:t>
            </a:r>
            <a:r>
              <a:rPr lang="en-US" sz="2400" dirty="0">
                <a:latin typeface="Times New Roman" charset="0"/>
              </a:rPr>
              <a:t>code in the </a:t>
            </a:r>
            <a:r>
              <a:rPr lang="en-US" sz="2400" dirty="0">
                <a:latin typeface="Courier" panose="02060409020205020404" pitchFamily="49" charset="0"/>
              </a:rPr>
              <a:t>catch</a:t>
            </a:r>
            <a:r>
              <a:rPr lang="en-US" sz="2400" dirty="0">
                <a:latin typeface="Times New Roman" charset="0"/>
              </a:rPr>
              <a:t> block is skipped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I</a:t>
            </a:r>
            <a:r>
              <a:rPr lang="en-US" sz="2800" dirty="0" smtClean="0">
                <a:latin typeface="Times New Roman" charset="0"/>
              </a:rPr>
              <a:t>f </a:t>
            </a:r>
            <a:r>
              <a:rPr lang="en-US" sz="2800" dirty="0">
                <a:latin typeface="Times New Roman" charset="0"/>
              </a:rPr>
              <a:t>one of the statements in the </a:t>
            </a:r>
            <a:r>
              <a:rPr lang="en-US" sz="2800" dirty="0">
                <a:latin typeface="Courier" panose="02060409020205020404" pitchFamily="49" charset="0"/>
              </a:rPr>
              <a:t>try</a:t>
            </a:r>
            <a:r>
              <a:rPr lang="en-US" sz="2800" dirty="0">
                <a:latin typeface="Times New Roman" charset="0"/>
              </a:rPr>
              <a:t> block causes an exception to be </a:t>
            </a:r>
            <a:r>
              <a:rPr lang="en-US" sz="2800" dirty="0" smtClean="0">
                <a:latin typeface="Times New Roman" charset="0"/>
              </a:rPr>
              <a:t>thrown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E</a:t>
            </a:r>
            <a:r>
              <a:rPr lang="en-US" sz="2400" dirty="0" smtClean="0">
                <a:latin typeface="Times New Roman" charset="0"/>
              </a:rPr>
              <a:t>xecution </a:t>
            </a:r>
            <a:r>
              <a:rPr lang="en-US" sz="2400" dirty="0">
                <a:latin typeface="Times New Roman" charset="0"/>
              </a:rPr>
              <a:t>immediately jumps to the </a:t>
            </a:r>
            <a:r>
              <a:rPr lang="en-US" sz="2400" dirty="0">
                <a:latin typeface="Courier" panose="02060409020205020404" pitchFamily="49" charset="0"/>
              </a:rPr>
              <a:t>catch</a:t>
            </a:r>
            <a:r>
              <a:rPr lang="en-US" sz="2400" dirty="0">
                <a:latin typeface="Times New Roman" charset="0"/>
              </a:rPr>
              <a:t> block, which tries to recover from the problem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What can the </a:t>
            </a:r>
            <a:r>
              <a:rPr lang="en-US" sz="2800" dirty="0">
                <a:latin typeface="Courier" panose="02060409020205020404" pitchFamily="49" charset="0"/>
              </a:rPr>
              <a:t>catch</a:t>
            </a:r>
            <a:r>
              <a:rPr lang="en-US" sz="2800" dirty="0">
                <a:latin typeface="Times New Roman" charset="0"/>
              </a:rPr>
              <a:t> block do?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For human users:  report the error and ask the user to change their request, or retype their password, or …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In all cases: </a:t>
            </a:r>
            <a:r>
              <a:rPr lang="en-US" sz="2400" dirty="0" smtClean="0">
                <a:latin typeface="Times New Roman" charset="0"/>
              </a:rPr>
              <a:t>provide </a:t>
            </a:r>
            <a:r>
              <a:rPr lang="en-US" sz="2400" dirty="0">
                <a:latin typeface="Times New Roman" charset="0"/>
              </a:rPr>
              <a:t>some feedback as to the likely cause of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the </a:t>
            </a:r>
            <a:r>
              <a:rPr lang="en-US" sz="2400" dirty="0">
                <a:latin typeface="Times New Roman" charset="0"/>
              </a:rPr>
              <a:t>error and how it may be overcome, </a:t>
            </a:r>
            <a:r>
              <a:rPr lang="en-US" sz="2400" dirty="0" smtClean="0">
                <a:latin typeface="Times New Roman" charset="0"/>
              </a:rPr>
              <a:t>even </a:t>
            </a:r>
            <a:r>
              <a:rPr lang="en-US" sz="2400" dirty="0">
                <a:latin typeface="Times New Roman" charset="0"/>
              </a:rPr>
              <a:t>if </a:t>
            </a:r>
            <a:r>
              <a:rPr lang="en-US" sz="2400" dirty="0" smtClean="0">
                <a:latin typeface="Times New Roman" charset="0"/>
              </a:rPr>
              <a:t>ultimately </a:t>
            </a:r>
            <a:r>
              <a:rPr lang="en-US" sz="2400" dirty="0">
                <a:latin typeface="Times New Roman" charset="0"/>
              </a:rPr>
              <a:t>it </a:t>
            </a:r>
            <a:r>
              <a:rPr lang="en-US" sz="2400" dirty="0" smtClean="0">
                <a:latin typeface="Times New Roman" charset="0"/>
              </a:rPr>
              <a:t/>
            </a:r>
            <a:br>
              <a:rPr lang="en-US" sz="2400" dirty="0" smtClean="0">
                <a:latin typeface="Times New Roman" charset="0"/>
              </a:rPr>
            </a:br>
            <a:r>
              <a:rPr lang="en-US" sz="2400" dirty="0" smtClean="0">
                <a:latin typeface="Times New Roman" charset="0"/>
              </a:rPr>
              <a:t>just </a:t>
            </a:r>
            <a:r>
              <a:rPr lang="en-US" sz="2400" dirty="0">
                <a:latin typeface="Times New Roman" charset="0"/>
              </a:rPr>
              <a:t>causes execution to cease</a:t>
            </a:r>
          </a:p>
        </p:txBody>
      </p:sp>
      <p:sp>
        <p:nvSpPr>
          <p:cNvPr id="4198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8591558-DFA5-4D4A-B2C9-886227FAE634}" type="slidenum">
              <a:rPr lang="en-US" smtClean="0"/>
              <a:pPr/>
              <a:t>26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7995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Using and </a:t>
            </a:r>
            <a:r>
              <a:rPr lang="en-US" dirty="0" smtClean="0"/>
              <a:t>testing </a:t>
            </a:r>
            <a:r>
              <a:rPr lang="en-US" dirty="0"/>
              <a:t>exceptions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569325" cy="4462462"/>
          </a:xfrm>
        </p:spPr>
        <p:txBody>
          <a:bodyPr/>
          <a:lstStyle/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@Test(expected = IllegalArgumentException.class)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	public void testIllegalDeposit() {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 smtClean="0">
                <a:latin typeface="Courier New" charset="0"/>
              </a:rPr>
              <a:t>	BankAccount(</a:t>
            </a:r>
            <a:r>
              <a:rPr lang="en-US" sz="2400" dirty="0">
                <a:latin typeface="Courier New" charset="0"/>
              </a:rPr>
              <a:t>-20);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}</a:t>
            </a:r>
          </a:p>
          <a:p>
            <a:pPr eaLnBrk="1" hangingPunct="1">
              <a:buFont typeface="Wingdings" charset="2"/>
              <a:buNone/>
            </a:pPr>
            <a:endParaRPr lang="en-US" sz="2400" dirty="0">
              <a:latin typeface="Courier New" charset="0"/>
            </a:endParaRPr>
          </a:p>
          <a:p>
            <a:pPr eaLnBrk="1" hangingPunct="1"/>
            <a:r>
              <a:rPr lang="en-US" sz="2800" dirty="0">
                <a:latin typeface="Times New Roman" charset="0"/>
              </a:rPr>
              <a:t>Java provides </a:t>
            </a:r>
            <a:r>
              <a:rPr lang="en-US" sz="2800" dirty="0" smtClean="0">
                <a:latin typeface="Times New Roman" charset="0"/>
              </a:rPr>
              <a:t>many </a:t>
            </a:r>
            <a:r>
              <a:rPr lang="en-US" sz="2800" dirty="0">
                <a:latin typeface="Times New Roman" charset="0"/>
              </a:rPr>
              <a:t>exception classes that cover most common possibilities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Exceptions are simply objects in a Java program, so you can write your own classes of exceptions if desired</a:t>
            </a:r>
          </a:p>
        </p:txBody>
      </p:sp>
      <p:sp>
        <p:nvSpPr>
          <p:cNvPr id="4301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11A197-2BB5-C745-AE1B-DC9B3D2838B3}" type="slidenum">
              <a:rPr lang="en-US" smtClean="0"/>
              <a:pPr/>
              <a:t>27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84766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Some useful Java </a:t>
            </a:r>
            <a:r>
              <a:rPr lang="en-US" dirty="0" smtClean="0"/>
              <a:t>exceptions</a:t>
            </a:r>
            <a:endParaRPr lang="en-US" dirty="0"/>
          </a:p>
        </p:txBody>
      </p:sp>
      <p:sp>
        <p:nvSpPr>
          <p:cNvPr id="4403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>
                <a:hlinkClick r:id="rId2" tooltip="class in java.lang"/>
              </a:rPr>
              <a:t>IllegalArgumentException</a:t>
            </a:r>
            <a:endParaRPr lang="en-US" dirty="0"/>
          </a:p>
          <a:p>
            <a:pPr eaLnBrk="1" hangingPunct="1"/>
            <a:r>
              <a:rPr lang="en-US" dirty="0">
                <a:hlinkClick r:id="rId3" tooltip="class in java.lang"/>
              </a:rPr>
              <a:t>IndexOutOfBoundsException</a:t>
            </a:r>
            <a:endParaRPr lang="en-US" dirty="0"/>
          </a:p>
          <a:p>
            <a:pPr eaLnBrk="1" hangingPunct="1"/>
            <a:r>
              <a:rPr lang="en-US" dirty="0">
                <a:hlinkClick r:id="rId4" tooltip="class in java.lang"/>
              </a:rPr>
              <a:t>NullPointerException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>
                <a:hlinkClick r:id="rId5" tooltip="class in java.lang"/>
              </a:rPr>
              <a:t>ArithmeticException</a:t>
            </a:r>
            <a:r>
              <a:rPr lang="en-US" dirty="0"/>
              <a:t> </a:t>
            </a:r>
          </a:p>
          <a:p>
            <a:pPr eaLnBrk="1" hangingPunct="1"/>
            <a:r>
              <a:rPr lang="en-US" dirty="0">
                <a:hlinkClick r:id="rId6" tooltip="class in java.io"/>
              </a:rPr>
              <a:t>IOException</a:t>
            </a:r>
            <a:r>
              <a:rPr lang="en-US" dirty="0"/>
              <a:t>, </a:t>
            </a:r>
            <a:r>
              <a:rPr lang="en-US" dirty="0" smtClean="0">
                <a:hlinkClick r:id="rId7" tooltip="class in java.io"/>
              </a:rPr>
              <a:t>FileNotFoundException</a:t>
            </a:r>
            <a:endParaRPr lang="en-US" dirty="0" smtClean="0"/>
          </a:p>
          <a:p>
            <a:pPr eaLnBrk="1" hangingPunct="1"/>
            <a:endParaRPr lang="en-US" dirty="0"/>
          </a:p>
          <a:p>
            <a:r>
              <a:rPr lang="en-US" dirty="0"/>
              <a:t>Checked exceptions in Java extend the </a:t>
            </a:r>
            <a:r>
              <a:rPr lang="en-US" dirty="0">
                <a:latin typeface="Courier" panose="02060409020205020404" pitchFamily="49" charset="0"/>
              </a:rPr>
              <a:t>java.lang.Exception</a:t>
            </a:r>
            <a:r>
              <a:rPr lang="en-US" dirty="0"/>
              <a:t> class</a:t>
            </a:r>
          </a:p>
          <a:p>
            <a:r>
              <a:rPr lang="en-US" dirty="0"/>
              <a:t>Unchecked exceptions extend the </a:t>
            </a:r>
            <a:r>
              <a:rPr lang="en-US" dirty="0">
                <a:latin typeface="Courier" panose="02060409020205020404" pitchFamily="49" charset="0"/>
              </a:rPr>
              <a:t>java.lang.RuntimeException</a:t>
            </a:r>
            <a:r>
              <a:rPr lang="en-US" dirty="0"/>
              <a:t> class</a:t>
            </a:r>
          </a:p>
          <a:p>
            <a:pPr eaLnBrk="1" hangingPunct="1"/>
            <a:endParaRPr lang="en-US" dirty="0" smtClean="0"/>
          </a:p>
        </p:txBody>
      </p:sp>
      <p:sp>
        <p:nvSpPr>
          <p:cNvPr id="4403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BD4D157-B98A-8C41-8F11-F551828B88C9}" type="slidenum">
              <a:rPr lang="en-US" smtClean="0"/>
              <a:pPr/>
              <a:t>28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1896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 smtClean="0"/>
              <a:t>The programmer perspective</a:t>
            </a:r>
            <a:endParaRPr lang="en-US" dirty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392886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If you </a:t>
            </a:r>
            <a:r>
              <a:rPr lang="en-US" sz="2400" dirty="0" smtClean="0">
                <a:latin typeface="Times New Roman" charset="0"/>
              </a:rPr>
              <a:t>write </a:t>
            </a:r>
            <a:r>
              <a:rPr lang="en-US" sz="2400" dirty="0">
                <a:latin typeface="Times New Roman" charset="0"/>
              </a:rPr>
              <a:t>a method that throws a checked exception, </a:t>
            </a:r>
            <a:r>
              <a:rPr lang="en-US" sz="2400" dirty="0" smtClean="0">
                <a:latin typeface="Times New Roman" charset="0"/>
              </a:rPr>
              <a:t>this </a:t>
            </a:r>
            <a:r>
              <a:rPr lang="en-US" sz="2400" dirty="0">
                <a:latin typeface="Times New Roman" charset="0"/>
              </a:rPr>
              <a:t>must be </a:t>
            </a:r>
            <a:r>
              <a:rPr lang="en-US" sz="2400" i="1" dirty="0">
                <a:latin typeface="Times New Roman" charset="0"/>
              </a:rPr>
              <a:t>declared </a:t>
            </a:r>
            <a:r>
              <a:rPr lang="en-US" sz="2400" dirty="0">
                <a:latin typeface="Times New Roman" charset="0"/>
              </a:rPr>
              <a:t>in the source code, where you must </a:t>
            </a:r>
            <a:r>
              <a:rPr lang="en-US" sz="2400" dirty="0" smtClean="0">
                <a:latin typeface="Times New Roman" charset="0"/>
              </a:rPr>
              <a:t>specify </a:t>
            </a:r>
            <a:r>
              <a:rPr lang="en-US" sz="2400" dirty="0">
                <a:latin typeface="Times New Roman" charset="0"/>
              </a:rPr>
              <a:t>the </a:t>
            </a:r>
            <a:r>
              <a:rPr lang="en-US" sz="2400" i="1" dirty="0">
                <a:latin typeface="Times New Roman" charset="0"/>
              </a:rPr>
              <a:t>type </a:t>
            </a:r>
            <a:r>
              <a:rPr lang="en-US" sz="2400" dirty="0">
                <a:latin typeface="Times New Roman" charset="0"/>
              </a:rPr>
              <a:t>of exception that might be </a:t>
            </a:r>
            <a:r>
              <a:rPr lang="en-US" sz="2400" dirty="0" smtClean="0">
                <a:latin typeface="Times New Roman" charset="0"/>
              </a:rPr>
              <a:t>thrown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2400" dirty="0">
              <a:latin typeface="Times New Roman" charset="0"/>
            </a:endParaRP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public void printFile(String fileName) throws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	java.io.FileNotFoundException {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	// Code that attempts to print the file</a:t>
            </a:r>
          </a:p>
          <a:p>
            <a:pPr lvl="1" eaLnBrk="1" hangingPunct="1">
              <a:lnSpc>
                <a:spcPct val="80000"/>
              </a:lnSpc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}</a:t>
            </a:r>
          </a:p>
          <a:p>
            <a:pPr eaLnBrk="1" hangingPunct="1">
              <a:lnSpc>
                <a:spcPct val="80000"/>
              </a:lnSpc>
            </a:pPr>
            <a:endParaRPr lang="en-US" sz="2400" dirty="0" smtClean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dirty="0" smtClean="0">
                <a:latin typeface="Times New Roman" charset="0"/>
              </a:rPr>
              <a:t>If your </a:t>
            </a:r>
            <a:r>
              <a:rPr lang="en-US" sz="2400" dirty="0">
                <a:latin typeface="Times New Roman" charset="0"/>
              </a:rPr>
              <a:t>method </a:t>
            </a:r>
            <a:r>
              <a:rPr lang="en-US" sz="2400" dirty="0" smtClean="0">
                <a:latin typeface="Times New Roman" charset="0"/>
              </a:rPr>
              <a:t>declares that it might </a:t>
            </a:r>
            <a:r>
              <a:rPr lang="en-US" sz="2400" dirty="0">
                <a:latin typeface="Times New Roman" charset="0"/>
              </a:rPr>
              <a:t>throw a </a:t>
            </a:r>
            <a:r>
              <a:rPr lang="en-US" sz="2400" dirty="0" smtClean="0">
                <a:latin typeface="Times New Roman" charset="0"/>
              </a:rPr>
              <a:t>checked exception, the </a:t>
            </a:r>
            <a:r>
              <a:rPr lang="en-US" sz="2400" dirty="0">
                <a:latin typeface="Times New Roman" charset="0"/>
              </a:rPr>
              <a:t>compiler will </a:t>
            </a:r>
            <a:r>
              <a:rPr lang="en-US" sz="2400" i="1" dirty="0">
                <a:latin typeface="Times New Roman" charset="0"/>
              </a:rPr>
              <a:t>force </a:t>
            </a:r>
            <a:r>
              <a:rPr lang="en-US" sz="2400" dirty="0">
                <a:latin typeface="Times New Roman" charset="0"/>
              </a:rPr>
              <a:t>any client code that </a:t>
            </a:r>
            <a:r>
              <a:rPr lang="en-US" sz="2400" dirty="0" smtClean="0">
                <a:latin typeface="Times New Roman" charset="0"/>
              </a:rPr>
              <a:t>uses </a:t>
            </a:r>
            <a:r>
              <a:rPr lang="en-US" dirty="0" smtClean="0">
                <a:latin typeface="Times New Roman" charset="0"/>
              </a:rPr>
              <a:t>it</a:t>
            </a:r>
            <a:r>
              <a:rPr lang="en-US" sz="2400" dirty="0" smtClean="0">
                <a:latin typeface="Times New Roman" charset="0"/>
              </a:rPr>
              <a:t> </a:t>
            </a:r>
            <a:r>
              <a:rPr lang="en-US" sz="2400" dirty="0">
                <a:latin typeface="Times New Roman" charset="0"/>
              </a:rPr>
              <a:t>to </a:t>
            </a:r>
            <a:r>
              <a:rPr lang="en-US" sz="2400" dirty="0" smtClean="0">
                <a:latin typeface="Times New Roman" charset="0"/>
              </a:rPr>
              <a:t>enclose it in </a:t>
            </a:r>
            <a:r>
              <a:rPr lang="en-US" sz="2400" dirty="0">
                <a:latin typeface="Times New Roman" charset="0"/>
              </a:rPr>
              <a:t>a </a:t>
            </a:r>
            <a:r>
              <a:rPr lang="en-US" sz="2400" dirty="0">
                <a:latin typeface="Courier" panose="02060409020205020404" pitchFamily="49" charset="0"/>
              </a:rPr>
              <a:t>try/catch</a:t>
            </a:r>
            <a:r>
              <a:rPr lang="en-US" sz="2400" dirty="0">
                <a:latin typeface="Times New Roman" charset="0"/>
              </a:rPr>
              <a:t> block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This explicitly makes the client code responsible for </a:t>
            </a:r>
            <a:r>
              <a:rPr lang="en-US" sz="2400" dirty="0" smtClean="0">
                <a:latin typeface="Times New Roman" charset="0"/>
              </a:rPr>
              <a:t>these situations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 smtClean="0">
                <a:latin typeface="Times New Roman" charset="0"/>
              </a:rPr>
              <a:t>Look at </a:t>
            </a:r>
            <a:r>
              <a:rPr lang="en-US" dirty="0" smtClean="0">
                <a:latin typeface="Courier" panose="02060409020205020404" pitchFamily="49" charset="0"/>
              </a:rPr>
              <a:t>FileIO</a:t>
            </a:r>
            <a:r>
              <a:rPr lang="en-US" dirty="0" smtClean="0">
                <a:latin typeface="Times New Roman" charset="0"/>
              </a:rPr>
              <a:t> for a very simple example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450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318F142-AC3B-4940-87FB-EFFD8635AC3C}" type="slidenum">
              <a:rPr lang="en-US" smtClean="0"/>
              <a:pPr/>
              <a:t>29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466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Why </a:t>
            </a:r>
            <a:r>
              <a:rPr lang="en-US" dirty="0" smtClean="0"/>
              <a:t>program defensively</a:t>
            </a:r>
            <a:r>
              <a:rPr lang="en-US" dirty="0"/>
              <a:t>?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570686" cy="48768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Normally, your classes will form part of a larger </a:t>
            </a:r>
            <a:r>
              <a:rPr lang="en-US" sz="2800" dirty="0" smtClean="0">
                <a:latin typeface="Times New Roman" charset="0"/>
              </a:rPr>
              <a:t>system, so </a:t>
            </a:r>
            <a:r>
              <a:rPr lang="en-US" sz="2800" dirty="0">
                <a:latin typeface="Times New Roman" charset="0"/>
              </a:rPr>
              <a:t>other programmers will </a:t>
            </a:r>
            <a:r>
              <a:rPr lang="en-US" sz="2800" dirty="0" smtClean="0">
                <a:latin typeface="Times New Roman" charset="0"/>
              </a:rPr>
              <a:t>use them and rely on them</a:t>
            </a:r>
            <a:endParaRPr lang="en-US" sz="28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Obviously, your classes should be </a:t>
            </a:r>
            <a:r>
              <a:rPr lang="en-US" sz="2800" i="1" dirty="0" smtClean="0">
                <a:latin typeface="Times New Roman" charset="0"/>
              </a:rPr>
              <a:t>correct</a:t>
            </a:r>
            <a:endParaRPr lang="en-US" sz="28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 smtClean="0">
                <a:latin typeface="Times New Roman" charset="0"/>
              </a:rPr>
              <a:t>Also </a:t>
            </a:r>
            <a:r>
              <a:rPr lang="en-US" sz="2800" dirty="0">
                <a:latin typeface="Times New Roman" charset="0"/>
              </a:rPr>
              <a:t>importantly, your classes should be </a:t>
            </a:r>
            <a:r>
              <a:rPr lang="en-US" sz="2800" i="1" dirty="0">
                <a:latin typeface="Times New Roman" charset="0"/>
              </a:rPr>
              <a:t>robust </a:t>
            </a:r>
            <a:r>
              <a:rPr lang="en-US" sz="2800" dirty="0">
                <a:latin typeface="Times New Roman" charset="0"/>
              </a:rPr>
              <a:t>– </a:t>
            </a:r>
            <a:r>
              <a:rPr lang="en-US" sz="2800" dirty="0" smtClean="0">
                <a:latin typeface="Times New Roman" charset="0"/>
              </a:rPr>
              <a:t>resistant </a:t>
            </a:r>
            <a:r>
              <a:rPr lang="en-US" sz="2800" dirty="0">
                <a:latin typeface="Times New Roman" charset="0"/>
              </a:rPr>
              <a:t>to accidental </a:t>
            </a:r>
            <a:r>
              <a:rPr lang="en-US" sz="2800" dirty="0" smtClean="0">
                <a:latin typeface="Times New Roman" charset="0"/>
              </a:rPr>
              <a:t>(or non-accidental!) misuse </a:t>
            </a:r>
            <a:r>
              <a:rPr lang="en-US" sz="2800" dirty="0">
                <a:latin typeface="Times New Roman" charset="0"/>
              </a:rPr>
              <a:t>by other programmers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You should aim to ensure that no errors in the final system can be attributed to the behaviour of your classes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We use the terminology </a:t>
            </a:r>
            <a:r>
              <a:rPr lang="en-US" sz="2800" i="1" dirty="0" smtClean="0">
                <a:latin typeface="Times New Roman" charset="0"/>
              </a:rPr>
              <a:t>client code</a:t>
            </a:r>
            <a:r>
              <a:rPr lang="en-US" sz="2800" dirty="0" smtClean="0">
                <a:latin typeface="Times New Roman" charset="0"/>
              </a:rPr>
              <a:t> for code </a:t>
            </a:r>
            <a:r>
              <a:rPr lang="en-US" sz="2800" dirty="0">
                <a:latin typeface="Times New Roman" charset="0"/>
              </a:rPr>
              <a:t>written by other programmers that </a:t>
            </a:r>
            <a:r>
              <a:rPr lang="en-US" sz="2800" dirty="0" smtClean="0">
                <a:latin typeface="Times New Roman" charset="0"/>
              </a:rPr>
              <a:t>uses </a:t>
            </a:r>
            <a:r>
              <a:rPr lang="en-US" sz="2800" dirty="0">
                <a:latin typeface="Times New Roman" charset="0"/>
              </a:rPr>
              <a:t>your </a:t>
            </a:r>
            <a:r>
              <a:rPr lang="en-US" sz="2800" dirty="0" smtClean="0">
                <a:latin typeface="Times New Roman" charset="0"/>
              </a:rPr>
              <a:t>classes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1945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65484DE-B615-3F49-9C40-6A290A048937}" type="slidenum">
              <a:rPr lang="en-US" smtClean="0"/>
              <a:pPr/>
              <a:t>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0734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/>
              <a:t>Checked or </a:t>
            </a:r>
            <a:r>
              <a:rPr lang="en-US" dirty="0" smtClean="0"/>
              <a:t>Unchecked?</a:t>
            </a:r>
            <a:endParaRPr lang="en-US" dirty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686800" cy="5118114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2800" dirty="0">
                <a:latin typeface="Times New Roman" charset="0"/>
              </a:rPr>
              <a:t>Unchecked Exceptions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Any method can throw them without declaring the possibility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No need for client code to use </a:t>
            </a:r>
            <a:r>
              <a:rPr lang="en-US" sz="2400" dirty="0">
                <a:latin typeface="Courier" panose="02060409020205020404" pitchFamily="49" charset="0"/>
              </a:rPr>
              <a:t>try/catch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Causes execution to cease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Used for fatal errors that are unexpected and </a:t>
            </a:r>
            <a:r>
              <a:rPr lang="en-US" sz="2400" dirty="0" smtClean="0">
                <a:latin typeface="Times New Roman" charset="0"/>
              </a:rPr>
              <a:t>that are unlikely </a:t>
            </a:r>
            <a:r>
              <a:rPr lang="en-US" sz="2400" dirty="0">
                <a:latin typeface="Times New Roman" charset="0"/>
              </a:rPr>
              <a:t>to be </a:t>
            </a:r>
            <a:r>
              <a:rPr lang="en-US" sz="2400" dirty="0" smtClean="0">
                <a:latin typeface="Times New Roman" charset="0"/>
              </a:rPr>
              <a:t>recoverable</a:t>
            </a:r>
            <a:endParaRPr lang="en-US" sz="2800" dirty="0" smtClean="0">
              <a:latin typeface="Times New Roman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800" dirty="0" smtClean="0">
                <a:latin typeface="Times New Roman" charset="0"/>
              </a:rPr>
              <a:t>Checked </a:t>
            </a:r>
            <a:r>
              <a:rPr lang="en-US" sz="2800" dirty="0">
                <a:latin typeface="Times New Roman" charset="0"/>
              </a:rPr>
              <a:t>Exceptions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Methods must declare that they might throw them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Client code must use </a:t>
            </a:r>
            <a:r>
              <a:rPr lang="en-US" sz="2400" dirty="0">
                <a:latin typeface="Courier" panose="02060409020205020404" pitchFamily="49" charset="0"/>
              </a:rPr>
              <a:t>try/catch</a:t>
            </a:r>
          </a:p>
          <a:p>
            <a:pPr lvl="1">
              <a:lnSpc>
                <a:spcPct val="80000"/>
              </a:lnSpc>
            </a:pPr>
            <a:r>
              <a:rPr lang="en-US" sz="2400" dirty="0" smtClean="0">
                <a:latin typeface="Times New Roman" charset="0"/>
              </a:rPr>
              <a:t>Causes </a:t>
            </a:r>
            <a:r>
              <a:rPr lang="en-US" sz="2400" dirty="0">
                <a:latin typeface="Times New Roman" charset="0"/>
              </a:rPr>
              <a:t>control flow to move to the </a:t>
            </a:r>
            <a:r>
              <a:rPr lang="en-US" sz="2400" dirty="0" smtClean="0">
                <a:latin typeface="Courier" panose="02060409020205020404" pitchFamily="49" charset="0"/>
              </a:rPr>
              <a:t>catch</a:t>
            </a:r>
            <a:r>
              <a:rPr lang="en-US" sz="2400" dirty="0">
                <a:latin typeface="Times New Roman" charset="0"/>
              </a:rPr>
              <a:t> </a:t>
            </a:r>
            <a:r>
              <a:rPr lang="en-US" sz="2400" dirty="0" smtClean="0">
                <a:latin typeface="Times New Roman" charset="0"/>
              </a:rPr>
              <a:t>block</a:t>
            </a:r>
            <a:endParaRPr lang="en-US" sz="2400" dirty="0">
              <a:latin typeface="Times New Roman" charset="0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Used for situations that are not entirely unexpected and from which clients may be able to recover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dirty="0">
                <a:latin typeface="Times New Roman" charset="0"/>
              </a:rPr>
              <a:t>Use only if you think the client code might be able to do something about the problem</a:t>
            </a:r>
          </a:p>
        </p:txBody>
      </p:sp>
      <p:sp>
        <p:nvSpPr>
          <p:cNvPr id="460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CFDCB69-59E9-3842-B63D-0ABB23F843AD}" type="slidenum">
              <a:rPr lang="en-US" smtClean="0"/>
              <a:pPr/>
              <a:t>30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57959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 smtClean="0"/>
              <a:t>Assertions</a:t>
            </a:r>
            <a:endParaRPr lang="en-US" dirty="0"/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199" y="1602000"/>
            <a:ext cx="8512629" cy="4987486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Assertions are a debugging mechanism </a:t>
            </a:r>
            <a:r>
              <a:rPr lang="en-US" sz="2800" dirty="0">
                <a:latin typeface="Times New Roman" charset="0"/>
              </a:rPr>
              <a:t>t</a:t>
            </a:r>
            <a:r>
              <a:rPr lang="en-US" sz="2800" dirty="0" smtClean="0">
                <a:latin typeface="Times New Roman" charset="0"/>
              </a:rPr>
              <a:t>o use when you are developing complicated code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At any point in your code, add a statement of the form </a:t>
            </a:r>
          </a:p>
          <a:p>
            <a:pPr eaLnBrk="1" hangingPunct="1"/>
            <a:endParaRPr lang="en-US" sz="2800" dirty="0" smtClean="0">
              <a:latin typeface="Times New Roman" charset="0"/>
            </a:endParaRPr>
          </a:p>
          <a:p>
            <a:pPr marL="0" indent="0" eaLnBrk="1" hangingPunct="1">
              <a:buNone/>
            </a:pPr>
            <a:r>
              <a:rPr lang="en-US" dirty="0" smtClean="0">
                <a:latin typeface="Courier" panose="02060409020205020404" pitchFamily="49" charset="0"/>
              </a:rPr>
              <a:t>  assert &lt;boolean-condition&gt; : &lt;string&gt;;</a:t>
            </a:r>
          </a:p>
          <a:p>
            <a:endParaRPr lang="en-US" sz="2800" dirty="0" smtClean="0">
              <a:latin typeface="Times New Roman" charset="0"/>
            </a:endParaRPr>
          </a:p>
          <a:p>
            <a:r>
              <a:rPr lang="en-US" sz="2800" dirty="0" smtClean="0">
                <a:latin typeface="Times New Roman" charset="0"/>
              </a:rPr>
              <a:t>When the assertion is executed, the Boolean condition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is evaluated </a:t>
            </a:r>
            <a:endParaRPr lang="en-US" sz="2800" dirty="0">
              <a:latin typeface="Times New Roman" charset="0"/>
            </a:endParaRPr>
          </a:p>
          <a:p>
            <a:pPr lvl="1"/>
            <a:r>
              <a:rPr lang="en-US" sz="2400" dirty="0">
                <a:latin typeface="Times New Roman" charset="0"/>
              </a:rPr>
              <a:t>If it is </a:t>
            </a:r>
            <a:r>
              <a:rPr lang="en-US" sz="2400" dirty="0">
                <a:latin typeface="Courier" panose="02060409020205020404" pitchFamily="49" charset="0"/>
              </a:rPr>
              <a:t>true</a:t>
            </a:r>
            <a:r>
              <a:rPr lang="en-US" sz="2400" dirty="0">
                <a:latin typeface="Times New Roman" charset="0"/>
              </a:rPr>
              <a:t>, </a:t>
            </a:r>
            <a:r>
              <a:rPr lang="en-US" sz="2400" dirty="0" smtClean="0">
                <a:latin typeface="Times New Roman" charset="0"/>
              </a:rPr>
              <a:t>execution continues </a:t>
            </a:r>
            <a:endParaRPr lang="en-US" sz="2400" dirty="0">
              <a:latin typeface="Times New Roman" charset="0"/>
            </a:endParaRPr>
          </a:p>
          <a:p>
            <a:pPr lvl="1"/>
            <a:r>
              <a:rPr lang="en-US" sz="2400" dirty="0">
                <a:latin typeface="Times New Roman" charset="0"/>
              </a:rPr>
              <a:t>If it is </a:t>
            </a:r>
            <a:r>
              <a:rPr lang="en-US" sz="2400" dirty="0" smtClean="0">
                <a:latin typeface="Courier" panose="02060409020205020404" pitchFamily="49" charset="0"/>
              </a:rPr>
              <a:t>false</a:t>
            </a:r>
            <a:r>
              <a:rPr lang="en-US" sz="2400" dirty="0">
                <a:latin typeface="Times New Roman" charset="0"/>
              </a:rPr>
              <a:t>, </a:t>
            </a:r>
            <a:r>
              <a:rPr lang="en-US" sz="2400" dirty="0" smtClean="0">
                <a:latin typeface="Times New Roman" charset="0"/>
              </a:rPr>
              <a:t>execution is halted with an (unchecked) </a:t>
            </a:r>
            <a:r>
              <a:rPr lang="en-US" sz="2400" dirty="0" smtClean="0">
                <a:latin typeface="Courier" panose="02060409020205020404" pitchFamily="49" charset="0"/>
              </a:rPr>
              <a:t>AssertionError</a:t>
            </a:r>
            <a:r>
              <a:rPr lang="en-US" sz="2400" dirty="0" smtClean="0">
                <a:latin typeface="Times New Roman" charset="0"/>
              </a:rPr>
              <a:t>, and the message string is printed</a:t>
            </a:r>
            <a:endParaRPr lang="en-US" sz="2400" dirty="0">
              <a:latin typeface="Times New Roman" charset="0"/>
            </a:endParaRPr>
          </a:p>
          <a:p>
            <a:pPr lvl="1"/>
            <a:endParaRPr lang="en-US" dirty="0">
              <a:latin typeface="Times New Roman" charset="0"/>
            </a:endParaRP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0C0598-7456-644B-9050-39A181CF0AE2}" type="slidenum">
              <a:rPr lang="en-US" smtClean="0"/>
              <a:pPr/>
              <a:t>31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82058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 smtClean="0"/>
              <a:t>Why use assertions? </a:t>
            </a:r>
            <a:endParaRPr lang="en-US" dirty="0"/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1999"/>
            <a:ext cx="7685314" cy="514714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Assertions are used to help locate </a:t>
            </a:r>
            <a:r>
              <a:rPr lang="en-US" sz="2800" i="1" dirty="0" smtClean="0">
                <a:latin typeface="Times New Roman" charset="0"/>
              </a:rPr>
              <a:t>logic errors</a:t>
            </a:r>
            <a:r>
              <a:rPr lang="en-US" sz="2800" dirty="0" smtClean="0">
                <a:latin typeface="Times New Roman" charset="0"/>
              </a:rPr>
              <a:t>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As you construct a complicated piece of code, mentally you should have a picture of what values a given variable </a:t>
            </a:r>
            <a:r>
              <a:rPr lang="en-US" sz="2800" i="1" dirty="0" smtClean="0">
                <a:latin typeface="Times New Roman" charset="0"/>
              </a:rPr>
              <a:t>should</a:t>
            </a:r>
            <a:r>
              <a:rPr lang="en-US" sz="2800" dirty="0" smtClean="0">
                <a:latin typeface="Times New Roman" charset="0"/>
              </a:rPr>
              <a:t> or </a:t>
            </a:r>
            <a:r>
              <a:rPr lang="en-US" sz="2800" i="1" dirty="0" smtClean="0">
                <a:latin typeface="Times New Roman" charset="0"/>
              </a:rPr>
              <a:t>could</a:t>
            </a:r>
            <a:r>
              <a:rPr lang="en-US" sz="2800" dirty="0" smtClean="0">
                <a:latin typeface="Times New Roman" charset="0"/>
              </a:rPr>
              <a:t> contain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Use assertions to make this picture explicit, and to have the system check it for you during execution </a:t>
            </a:r>
            <a:endParaRPr lang="en-US" sz="2800" dirty="0">
              <a:latin typeface="Times New Roman" charset="0"/>
            </a:endParaRP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Otherwise an error might only become apparent a long time after the code that actually caused it, which makes it much harder to track down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0C0598-7456-644B-9050-39A181CF0AE2}" type="slidenum">
              <a:rPr lang="en-US" smtClean="0"/>
              <a:pPr/>
              <a:t>32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1093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532800"/>
            <a:ext cx="8229600" cy="990000"/>
          </a:xfrm>
        </p:spPr>
        <p:txBody>
          <a:bodyPr/>
          <a:lstStyle/>
          <a:p>
            <a:pPr eaLnBrk="1" hangingPunct="1"/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18437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457199" y="1602000"/>
            <a:ext cx="8686801" cy="38862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latin typeface="Times New Roman" charset="0"/>
              </a:rPr>
              <a:t>Programming defensively means making your code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robust</a:t>
            </a:r>
            <a:r>
              <a:rPr lang="en-US" sz="2800" b="1" dirty="0" smtClean="0">
                <a:latin typeface="Times New Roman" charset="0"/>
              </a:rPr>
              <a:t> </a:t>
            </a:r>
            <a:r>
              <a:rPr lang="en-US" sz="2800" dirty="0" smtClean="0">
                <a:latin typeface="Times New Roman" charset="0"/>
              </a:rPr>
              <a:t>to unexpected use</a:t>
            </a:r>
            <a:endParaRPr lang="en-US" sz="2800" dirty="0">
              <a:latin typeface="Times New Roman" charset="0"/>
            </a:endParaRP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Use the </a:t>
            </a:r>
            <a:r>
              <a:rPr lang="en-US" sz="2800" i="1" dirty="0" smtClean="0">
                <a:latin typeface="Times New Roman" charset="0"/>
              </a:rPr>
              <a:t>need to know </a:t>
            </a:r>
            <a:r>
              <a:rPr lang="en-US" sz="2800" dirty="0" smtClean="0">
                <a:latin typeface="Times New Roman" charset="0"/>
              </a:rPr>
              <a:t>principle: only expose the parts of your class that client classes need to know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Java exceptions provide a uniform way of handling errors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Exceptions may be checked or unchecked 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Assertions provide a way of checking whether your program is executing as expected </a:t>
            </a:r>
            <a:endParaRPr lang="en-US" sz="2800" dirty="0">
              <a:latin typeface="Times New Roman" charset="0"/>
            </a:endParaRP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C90C0598-7456-644B-9050-39A181CF0AE2}" type="slidenum">
              <a:rPr lang="en-US" smtClean="0"/>
              <a:pPr/>
              <a:t>33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995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Encapsulation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5038286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One of the most important features of OOP is that it facilitates </a:t>
            </a:r>
            <a:r>
              <a:rPr lang="en-US" sz="2800" i="1" dirty="0">
                <a:latin typeface="Times New Roman" charset="0"/>
              </a:rPr>
              <a:t>encapsulation </a:t>
            </a:r>
            <a:r>
              <a:rPr lang="en-US" sz="2800" dirty="0">
                <a:latin typeface="Times New Roman" charset="0"/>
              </a:rPr>
              <a:t>– a class </a:t>
            </a:r>
            <a:r>
              <a:rPr lang="en-US" sz="2800" dirty="0" smtClean="0">
                <a:latin typeface="Times New Roman" charset="0"/>
              </a:rPr>
              <a:t>describes </a:t>
            </a:r>
            <a:r>
              <a:rPr lang="en-US" sz="2800" dirty="0">
                <a:latin typeface="Times New Roman" charset="0"/>
              </a:rPr>
              <a:t>both the </a:t>
            </a:r>
            <a:r>
              <a:rPr lang="en-US" sz="2800" dirty="0" smtClean="0">
                <a:latin typeface="Times New Roman" charset="0"/>
              </a:rPr>
              <a:t>data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it </a:t>
            </a:r>
            <a:r>
              <a:rPr lang="en-US" sz="2800" dirty="0">
                <a:latin typeface="Times New Roman" charset="0"/>
              </a:rPr>
              <a:t>uses, and the methods </a:t>
            </a:r>
            <a:r>
              <a:rPr lang="en-US" sz="2800" dirty="0" smtClean="0">
                <a:latin typeface="Times New Roman" charset="0"/>
              </a:rPr>
              <a:t>used to </a:t>
            </a:r>
            <a:r>
              <a:rPr lang="en-US" sz="2800" dirty="0">
                <a:latin typeface="Times New Roman" charset="0"/>
              </a:rPr>
              <a:t>manipulate </a:t>
            </a:r>
            <a:r>
              <a:rPr lang="en-US" sz="2800" dirty="0" smtClean="0">
                <a:latin typeface="Times New Roman" charset="0"/>
              </a:rPr>
              <a:t>that </a:t>
            </a:r>
            <a:r>
              <a:rPr lang="en-US" sz="2800" dirty="0">
                <a:latin typeface="Times New Roman" charset="0"/>
              </a:rPr>
              <a:t>data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The external user </a:t>
            </a:r>
            <a:r>
              <a:rPr lang="en-US" sz="2800" dirty="0" smtClean="0">
                <a:latin typeface="Times New Roman" charset="0"/>
              </a:rPr>
              <a:t>sees </a:t>
            </a:r>
            <a:r>
              <a:rPr lang="en-US" sz="2800" i="1" dirty="0">
                <a:latin typeface="Times New Roman" charset="0"/>
              </a:rPr>
              <a:t>only </a:t>
            </a:r>
            <a:r>
              <a:rPr lang="en-US" sz="2800" dirty="0" smtClean="0">
                <a:latin typeface="Times New Roman" charset="0"/>
              </a:rPr>
              <a:t>the </a:t>
            </a:r>
            <a:r>
              <a:rPr lang="en-US" sz="2800" dirty="0">
                <a:latin typeface="Times New Roman" charset="0"/>
              </a:rPr>
              <a:t>public methods of the class, </a:t>
            </a:r>
            <a:br>
              <a:rPr lang="en-US" sz="2800" dirty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and </a:t>
            </a:r>
            <a:r>
              <a:rPr lang="en-US" sz="2800" dirty="0">
                <a:latin typeface="Times New Roman" charset="0"/>
              </a:rPr>
              <a:t>interacts with </a:t>
            </a:r>
            <a:r>
              <a:rPr lang="en-US" sz="2800" dirty="0" smtClean="0">
                <a:latin typeface="Times New Roman" charset="0"/>
              </a:rPr>
              <a:t>objects </a:t>
            </a:r>
            <a:r>
              <a:rPr lang="en-US" sz="2800" dirty="0">
                <a:latin typeface="Times New Roman" charset="0"/>
              </a:rPr>
              <a:t>of that class purely by calling those methods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This has several benefits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Users </a:t>
            </a:r>
            <a:r>
              <a:rPr lang="en-US" sz="2400" dirty="0" smtClean="0">
                <a:latin typeface="Times New Roman" charset="0"/>
              </a:rPr>
              <a:t>of the class can call the public methods without needing to understand their implementation or the representation of the data </a:t>
            </a:r>
            <a:endParaRPr lang="en-US" sz="2400" dirty="0">
              <a:latin typeface="Times New Roman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Programmers can alter or improve the implementation </a:t>
            </a:r>
            <a:r>
              <a:rPr lang="en-US" sz="2400" dirty="0" smtClean="0">
                <a:latin typeface="Times New Roman" charset="0"/>
              </a:rPr>
              <a:t>of the class without </a:t>
            </a:r>
            <a:r>
              <a:rPr lang="en-US" sz="2400" dirty="0">
                <a:latin typeface="Times New Roman" charset="0"/>
              </a:rPr>
              <a:t>affecting any client </a:t>
            </a:r>
            <a:r>
              <a:rPr lang="en-US" sz="2400" dirty="0" smtClean="0">
                <a:latin typeface="Times New Roman" charset="0"/>
              </a:rPr>
              <a:t>code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Times New Roman" charset="0"/>
              </a:rPr>
              <a:t>Use and implementation are </a:t>
            </a:r>
            <a:r>
              <a:rPr lang="en-US" sz="2400" i="1" dirty="0" smtClean="0">
                <a:latin typeface="Times New Roman" charset="0"/>
              </a:rPr>
              <a:t>divorced 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2048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286287-E6C7-FD42-A32B-77DBE00FC461}" type="slidenum">
              <a:rPr lang="en-US" smtClean="0"/>
              <a:pPr/>
              <a:t>4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406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Access </a:t>
            </a:r>
            <a:r>
              <a:rPr lang="en-US" dirty="0" smtClean="0"/>
              <a:t>restrictions</a:t>
            </a:r>
            <a:endParaRPr lang="en-US" dirty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Times New Roman" charset="0"/>
              </a:rPr>
              <a:t>Encapsulation is enforced by the correct use of the access </a:t>
            </a:r>
            <a:r>
              <a:rPr lang="en-US" sz="2800" dirty="0" smtClean="0">
                <a:latin typeface="Times New Roman" charset="0"/>
              </a:rPr>
              <a:t>modifiers</a:t>
            </a:r>
            <a:r>
              <a:rPr lang="en-US" sz="2800" dirty="0">
                <a:latin typeface="Times New Roman" charset="0"/>
              </a:rPr>
              <a:t> </a:t>
            </a:r>
            <a:r>
              <a:rPr lang="en-US" sz="2800" dirty="0" smtClean="0">
                <a:latin typeface="Times New Roman" charset="0"/>
              </a:rPr>
              <a:t>on instance variables and methods</a:t>
            </a:r>
          </a:p>
          <a:p>
            <a:pPr lvl="1"/>
            <a:r>
              <a:rPr lang="en-US" dirty="0" smtClean="0">
                <a:latin typeface="Courier" panose="02060409020205020404" pitchFamily="49" charset="0"/>
              </a:rPr>
              <a:t>public</a:t>
            </a:r>
            <a:r>
              <a:rPr lang="en-US" dirty="0">
                <a:latin typeface="Times New Roman" charset="0"/>
              </a:rPr>
              <a:t>, </a:t>
            </a:r>
            <a:r>
              <a:rPr lang="en-US" dirty="0" smtClean="0">
                <a:latin typeface="Times New Roman" charset="0"/>
              </a:rPr>
              <a:t> </a:t>
            </a:r>
            <a:r>
              <a:rPr lang="en-US" dirty="0" smtClean="0">
                <a:latin typeface="Courier" panose="02060409020205020404" pitchFamily="49" charset="0"/>
              </a:rPr>
              <a:t>private</a:t>
            </a:r>
            <a:r>
              <a:rPr lang="en-US" dirty="0">
                <a:latin typeface="Times New Roman" charset="0"/>
              </a:rPr>
              <a:t>, </a:t>
            </a:r>
            <a:r>
              <a:rPr lang="en-US" dirty="0" smtClean="0">
                <a:latin typeface="Times New Roman" charset="0"/>
              </a:rPr>
              <a:t> </a:t>
            </a:r>
            <a:r>
              <a:rPr lang="en-US" dirty="0" smtClean="0">
                <a:latin typeface="Courier" panose="02060409020205020404" pitchFamily="49" charset="0"/>
              </a:rPr>
              <a:t>&lt;</a:t>
            </a:r>
            <a:r>
              <a:rPr lang="en-US" dirty="0">
                <a:latin typeface="Courier" panose="02060409020205020404" pitchFamily="49" charset="0"/>
              </a:rPr>
              <a:t>default&gt;</a:t>
            </a:r>
            <a:r>
              <a:rPr lang="en-US" dirty="0">
                <a:latin typeface="Times New Roman" charset="0"/>
              </a:rPr>
              <a:t>, </a:t>
            </a:r>
            <a:r>
              <a:rPr lang="en-US" dirty="0" smtClean="0">
                <a:latin typeface="Times New Roman" charset="0"/>
              </a:rPr>
              <a:t> and  </a:t>
            </a:r>
            <a:r>
              <a:rPr lang="en-US" dirty="0" smtClean="0">
                <a:latin typeface="Courier" panose="02060409020205020404" pitchFamily="49" charset="0"/>
              </a:rPr>
              <a:t>protected</a:t>
            </a:r>
            <a:endParaRPr lang="en-US" dirty="0">
              <a:latin typeface="Courier" panose="02060409020205020404" pitchFamily="49" charset="0"/>
            </a:endParaRPr>
          </a:p>
          <a:p>
            <a:pPr eaLnBrk="1" hangingPunct="1"/>
            <a:r>
              <a:rPr lang="en-US" sz="2800" dirty="0">
                <a:latin typeface="Times New Roman" charset="0"/>
              </a:rPr>
              <a:t>If you omit the access modifier, </a:t>
            </a:r>
            <a:r>
              <a:rPr lang="en-US" sz="2800" dirty="0" smtClean="0">
                <a:latin typeface="Times New Roman" charset="0"/>
              </a:rPr>
              <a:t>you </a:t>
            </a:r>
            <a:r>
              <a:rPr lang="en-US" sz="2800" dirty="0">
                <a:latin typeface="Times New Roman" charset="0"/>
              </a:rPr>
              <a:t>get the default, sometimes known as “package”</a:t>
            </a:r>
          </a:p>
          <a:p>
            <a:r>
              <a:rPr lang="en-US" sz="2800" dirty="0" smtClean="0">
                <a:latin typeface="Times New Roman" charset="0"/>
              </a:rPr>
              <a:t>The </a:t>
            </a:r>
            <a:r>
              <a:rPr lang="en-US" sz="2800" dirty="0">
                <a:latin typeface="Times New Roman" charset="0"/>
              </a:rPr>
              <a:t>latter two modifiers are really only relevant </a:t>
            </a:r>
            <a:r>
              <a:rPr lang="en-US" sz="2800" dirty="0" smtClean="0">
                <a:latin typeface="Times New Roman" charset="0"/>
              </a:rPr>
              <a:t/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for </a:t>
            </a:r>
            <a:r>
              <a:rPr lang="en-US" sz="2800" dirty="0">
                <a:latin typeface="Times New Roman" charset="0"/>
              </a:rPr>
              <a:t>multi-package programs that use inheritance, </a:t>
            </a:r>
            <a:r>
              <a:rPr lang="en-US" sz="2800" dirty="0" smtClean="0">
                <a:latin typeface="Times New Roman" charset="0"/>
              </a:rPr>
              <a:t/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so at the moment we </a:t>
            </a:r>
            <a:r>
              <a:rPr lang="en-US" sz="2800" dirty="0">
                <a:latin typeface="Times New Roman" charset="0"/>
              </a:rPr>
              <a:t>need consider only </a:t>
            </a:r>
            <a:r>
              <a:rPr lang="en-US" sz="2800" dirty="0" smtClean="0">
                <a:latin typeface="Courier" panose="02060409020205020404" pitchFamily="49" charset="0"/>
              </a:rPr>
              <a:t>public</a:t>
            </a:r>
            <a:r>
              <a:rPr lang="en-US" sz="2800" dirty="0" smtClean="0">
                <a:latin typeface="Times New Roman" charset="0"/>
              </a:rPr>
              <a:t>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and </a:t>
            </a:r>
            <a:r>
              <a:rPr lang="en-US" sz="2800" dirty="0">
                <a:latin typeface="Courier" panose="02060409020205020404" pitchFamily="49" charset="0"/>
              </a:rPr>
              <a:t>private</a:t>
            </a:r>
            <a:r>
              <a:rPr lang="en-US" sz="2800" dirty="0">
                <a:latin typeface="Times New Roman" charset="0"/>
              </a:rPr>
              <a:t> </a:t>
            </a:r>
          </a:p>
        </p:txBody>
      </p:sp>
      <p:sp>
        <p:nvSpPr>
          <p:cNvPr id="21506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D27DC4B-CD2F-244E-99C9-C45D44148895}" type="slidenum">
              <a:rPr lang="en-US" smtClean="0"/>
              <a:pPr/>
              <a:t>5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96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Courier New" charset="0"/>
              </a:rPr>
              <a:t>public </a:t>
            </a:r>
            <a:r>
              <a:rPr lang="en-US" dirty="0"/>
              <a:t>and</a:t>
            </a:r>
            <a:r>
              <a:rPr lang="en-US" i="1" dirty="0">
                <a:latin typeface="Courier New" charset="0"/>
              </a:rPr>
              <a:t> </a:t>
            </a:r>
            <a:r>
              <a:rPr lang="en-US" dirty="0">
                <a:latin typeface="Courier New" charset="0"/>
              </a:rPr>
              <a:t>private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460851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If an </a:t>
            </a:r>
            <a:r>
              <a:rPr lang="en-US" sz="2800" b="1" dirty="0">
                <a:latin typeface="Times New Roman" charset="0"/>
              </a:rPr>
              <a:t>instance variable</a:t>
            </a:r>
            <a:r>
              <a:rPr lang="en-US" sz="2800" dirty="0">
                <a:latin typeface="Times New Roman" charset="0"/>
              </a:rPr>
              <a:t> is </a:t>
            </a:r>
            <a:r>
              <a:rPr lang="en-US" sz="2800" dirty="0">
                <a:latin typeface="Courier" panose="02060409020205020404" pitchFamily="49" charset="0"/>
              </a:rPr>
              <a:t>public</a:t>
            </a:r>
            <a:r>
              <a:rPr lang="en-US" sz="2800" dirty="0">
                <a:latin typeface="Times New Roman" charset="0"/>
              </a:rPr>
              <a:t>, then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Any object can </a:t>
            </a:r>
            <a:r>
              <a:rPr lang="en-US" sz="2400" i="1" dirty="0">
                <a:latin typeface="Times New Roman" charset="0"/>
              </a:rPr>
              <a:t>access </a:t>
            </a:r>
            <a:r>
              <a:rPr lang="en-US" sz="2400" dirty="0">
                <a:latin typeface="Times New Roman" charset="0"/>
              </a:rPr>
              <a:t>it directly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Any object can </a:t>
            </a:r>
            <a:r>
              <a:rPr lang="en-US" sz="2400" i="1" dirty="0">
                <a:latin typeface="Times New Roman" charset="0"/>
              </a:rPr>
              <a:t>alter </a:t>
            </a:r>
            <a:r>
              <a:rPr lang="en-US" sz="2400" dirty="0">
                <a:latin typeface="Times New Roman" charset="0"/>
              </a:rPr>
              <a:t>it directly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If an </a:t>
            </a:r>
            <a:r>
              <a:rPr lang="en-US" sz="2800" b="1" dirty="0">
                <a:latin typeface="Times New Roman" charset="0"/>
              </a:rPr>
              <a:t>instance variable</a:t>
            </a:r>
            <a:r>
              <a:rPr lang="en-US" sz="2800" dirty="0">
                <a:latin typeface="Times New Roman" charset="0"/>
              </a:rPr>
              <a:t> is </a:t>
            </a:r>
            <a:r>
              <a:rPr lang="en-US" sz="2800" dirty="0" smtClean="0">
                <a:latin typeface="Courier" panose="02060409020205020404" pitchFamily="49" charset="0"/>
              </a:rPr>
              <a:t>private</a:t>
            </a:r>
            <a:r>
              <a:rPr lang="en-US" sz="2800" dirty="0" smtClean="0">
                <a:latin typeface="Times New Roman" charset="0"/>
              </a:rPr>
              <a:t>, </a:t>
            </a:r>
            <a:r>
              <a:rPr lang="en-US" sz="2800" dirty="0">
                <a:latin typeface="Times New Roman" charset="0"/>
              </a:rPr>
              <a:t>then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Objects that belong to </a:t>
            </a:r>
            <a:r>
              <a:rPr lang="en-US" sz="2400" i="1" dirty="0">
                <a:latin typeface="Times New Roman" charset="0"/>
              </a:rPr>
              <a:t>the same class </a:t>
            </a:r>
            <a:r>
              <a:rPr lang="en-US" sz="2400" dirty="0">
                <a:latin typeface="Times New Roman" charset="0"/>
              </a:rPr>
              <a:t>can access and alter it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 smtClean="0">
                <a:latin typeface="Times New Roman" charset="0"/>
              </a:rPr>
              <a:t>Note </a:t>
            </a:r>
            <a:r>
              <a:rPr lang="en-US" sz="2400" dirty="0">
                <a:latin typeface="Times New Roman" charset="0"/>
              </a:rPr>
              <a:t>that privacy is a per-class </a:t>
            </a:r>
            <a:r>
              <a:rPr lang="en-US" sz="2400" dirty="0" smtClean="0">
                <a:latin typeface="Times New Roman" charset="0"/>
              </a:rPr>
              <a:t>attribute, </a:t>
            </a:r>
            <a:r>
              <a:rPr lang="en-US" sz="2400" dirty="0">
                <a:latin typeface="Times New Roman" charset="0"/>
              </a:rPr>
              <a:t>not per-object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If a </a:t>
            </a:r>
            <a:r>
              <a:rPr lang="en-US" sz="2800" b="1" dirty="0">
                <a:latin typeface="Times New Roman" charset="0"/>
              </a:rPr>
              <a:t>method</a:t>
            </a:r>
            <a:r>
              <a:rPr lang="en-US" sz="2800" dirty="0">
                <a:latin typeface="Times New Roman" charset="0"/>
              </a:rPr>
              <a:t> is </a:t>
            </a:r>
            <a:r>
              <a:rPr lang="en-US" sz="2800" dirty="0">
                <a:latin typeface="Courier" panose="02060409020205020404" pitchFamily="49" charset="0"/>
              </a:rPr>
              <a:t>public</a:t>
            </a:r>
            <a:r>
              <a:rPr lang="en-US" sz="2800" dirty="0" smtClean="0">
                <a:latin typeface="Times New Roman" charset="0"/>
              </a:rPr>
              <a:t>, </a:t>
            </a:r>
            <a:r>
              <a:rPr lang="en-US" sz="2800" dirty="0">
                <a:latin typeface="Times New Roman" charset="0"/>
              </a:rPr>
              <a:t>then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Any object can call that method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If a </a:t>
            </a:r>
            <a:r>
              <a:rPr lang="en-US" sz="2800" b="1" dirty="0">
                <a:latin typeface="Times New Roman" charset="0"/>
              </a:rPr>
              <a:t>method</a:t>
            </a:r>
            <a:r>
              <a:rPr lang="en-US" sz="2800" dirty="0">
                <a:latin typeface="Times New Roman" charset="0"/>
              </a:rPr>
              <a:t> is </a:t>
            </a:r>
            <a:r>
              <a:rPr lang="en-US" sz="2800" dirty="0">
                <a:latin typeface="Courier" panose="02060409020205020404" pitchFamily="49" charset="0"/>
              </a:rPr>
              <a:t>private</a:t>
            </a:r>
            <a:r>
              <a:rPr lang="en-US" sz="2800" dirty="0" smtClean="0">
                <a:latin typeface="Times New Roman" charset="0"/>
              </a:rPr>
              <a:t>, </a:t>
            </a:r>
            <a:r>
              <a:rPr lang="en-US" sz="2800" dirty="0">
                <a:latin typeface="Times New Roman" charset="0"/>
              </a:rPr>
              <a:t>then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Objects that belong to </a:t>
            </a:r>
            <a:r>
              <a:rPr lang="en-US" sz="2400" i="1" dirty="0">
                <a:latin typeface="Times New Roman" charset="0"/>
              </a:rPr>
              <a:t>the same class </a:t>
            </a:r>
            <a:r>
              <a:rPr lang="en-US" sz="2400" dirty="0">
                <a:latin typeface="Times New Roman" charset="0"/>
              </a:rPr>
              <a:t>can call it</a:t>
            </a:r>
          </a:p>
        </p:txBody>
      </p:sp>
      <p:sp>
        <p:nvSpPr>
          <p:cNvPr id="2253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A2FB4B-7B2B-DD43-81B6-5DF3EB9F09BD}" type="slidenum">
              <a:rPr lang="en-US" smtClean="0"/>
              <a:pPr/>
              <a:t>6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796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Public </a:t>
            </a:r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23556" name="Rectangle 3"/>
          <p:cNvSpPr>
            <a:spLocks noGrp="1" noChangeArrowheads="1"/>
          </p:cNvSpPr>
          <p:nvPr>
            <p:ph idx="1"/>
          </p:nvPr>
        </p:nvSpPr>
        <p:spPr>
          <a:xfrm>
            <a:off x="457199" y="1602000"/>
            <a:ext cx="8091716" cy="510360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The </a:t>
            </a:r>
            <a:r>
              <a:rPr lang="en-US" sz="2800" i="1" dirty="0">
                <a:latin typeface="Times New Roman" charset="0"/>
              </a:rPr>
              <a:t>public interface </a:t>
            </a:r>
            <a:r>
              <a:rPr lang="en-US" sz="2800" dirty="0">
                <a:latin typeface="Times New Roman" charset="0"/>
              </a:rPr>
              <a:t>of a class is its list of public methods, </a:t>
            </a:r>
            <a:r>
              <a:rPr lang="en-US" sz="2800" dirty="0" smtClean="0">
                <a:latin typeface="Times New Roman" charset="0"/>
              </a:rPr>
              <a:t>which details </a:t>
            </a:r>
            <a:r>
              <a:rPr lang="en-US" sz="2800" dirty="0">
                <a:latin typeface="Times New Roman" charset="0"/>
              </a:rPr>
              <a:t>all of the services that </a:t>
            </a:r>
            <a:r>
              <a:rPr lang="en-US" sz="2800" dirty="0" smtClean="0">
                <a:latin typeface="Times New Roman" charset="0"/>
              </a:rPr>
              <a:t>the </a:t>
            </a:r>
            <a:r>
              <a:rPr lang="en-US" sz="2800" dirty="0">
                <a:latin typeface="Times New Roman" charset="0"/>
              </a:rPr>
              <a:t>class provides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Once a class is released </a:t>
            </a:r>
            <a:r>
              <a:rPr lang="en-US" sz="2800" dirty="0" smtClean="0">
                <a:latin typeface="Times New Roman" charset="0"/>
              </a:rPr>
              <a:t>(e.g. </a:t>
            </a:r>
            <a:r>
              <a:rPr lang="en-US" sz="2800" dirty="0">
                <a:latin typeface="Times New Roman" charset="0"/>
              </a:rPr>
              <a:t>as part of a library</a:t>
            </a:r>
            <a:r>
              <a:rPr lang="en-US" sz="2800" dirty="0" smtClean="0">
                <a:latin typeface="Times New Roman" charset="0"/>
              </a:rPr>
              <a:t>), </a:t>
            </a:r>
            <a:br>
              <a:rPr lang="en-US" sz="2800" dirty="0" smtClean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it </a:t>
            </a:r>
            <a:r>
              <a:rPr lang="en-US" sz="2800" dirty="0">
                <a:latin typeface="Times New Roman" charset="0"/>
              </a:rPr>
              <a:t>is </a:t>
            </a:r>
            <a:r>
              <a:rPr lang="en-US" sz="2800" dirty="0" smtClean="0">
                <a:latin typeface="Times New Roman" charset="0"/>
              </a:rPr>
              <a:t>very </a:t>
            </a:r>
            <a:r>
              <a:rPr lang="en-US" sz="2800" dirty="0">
                <a:latin typeface="Times New Roman" charset="0"/>
              </a:rPr>
              <a:t>difficult to change its public </a:t>
            </a:r>
            <a:r>
              <a:rPr lang="en-US" sz="2800" dirty="0" smtClean="0">
                <a:latin typeface="Times New Roman" charset="0"/>
              </a:rPr>
              <a:t>interface</a:t>
            </a:r>
            <a:r>
              <a:rPr lang="en-US" sz="2800" dirty="0">
                <a:latin typeface="Times New Roman" charset="0"/>
              </a:rPr>
              <a:t> </a:t>
            </a:r>
            <a:r>
              <a:rPr lang="en-US" sz="2800" dirty="0" smtClean="0">
                <a:latin typeface="Times New Roman" charset="0"/>
              </a:rPr>
              <a:t>without causing problems for </a:t>
            </a:r>
            <a:r>
              <a:rPr lang="en-US" sz="2800" dirty="0">
                <a:latin typeface="Times New Roman" charset="0"/>
              </a:rPr>
              <a:t>client </a:t>
            </a:r>
            <a:r>
              <a:rPr lang="en-US" sz="2800" dirty="0" smtClean="0">
                <a:latin typeface="Times New Roman" charset="0"/>
              </a:rPr>
              <a:t>code</a:t>
            </a:r>
            <a:endParaRPr lang="en-US" sz="2800" dirty="0">
              <a:latin typeface="Times New Roman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Public methods must be precisely documented and robust to incorrect input and accidental misuse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Classes should make as </a:t>
            </a:r>
            <a:r>
              <a:rPr lang="en-US" sz="2800" i="1" dirty="0">
                <a:latin typeface="Times New Roman" charset="0"/>
              </a:rPr>
              <a:t>few </a:t>
            </a:r>
            <a:r>
              <a:rPr lang="en-US" sz="2800" dirty="0">
                <a:latin typeface="Times New Roman" charset="0"/>
              </a:rPr>
              <a:t>methods public as possible – limit them to just the methods needed for the class to perform its stated function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CD191C7-0CC4-C947-8CDF-5D32F25ABCAA}" type="slidenum">
              <a:rPr lang="en-US" smtClean="0"/>
              <a:pPr/>
              <a:t>7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9224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Public variables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2000"/>
            <a:ext cx="8229600" cy="4856857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dirty="0">
                <a:latin typeface="Times New Roman" charset="0"/>
              </a:rPr>
              <a:t>Normally instance variables should </a:t>
            </a:r>
            <a:r>
              <a:rPr lang="en-US" sz="2800" b="1" dirty="0">
                <a:latin typeface="Times New Roman" charset="0"/>
              </a:rPr>
              <a:t>not</a:t>
            </a:r>
            <a:r>
              <a:rPr lang="en-US" sz="2800" dirty="0">
                <a:latin typeface="Times New Roman" charset="0"/>
              </a:rPr>
              <a:t> be </a:t>
            </a:r>
            <a:r>
              <a:rPr lang="en-US" sz="2800" dirty="0" smtClean="0">
                <a:latin typeface="Times New Roman" charset="0"/>
              </a:rPr>
              <a:t>public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If </a:t>
            </a:r>
            <a:r>
              <a:rPr lang="en-US" sz="2800" dirty="0">
                <a:latin typeface="Times New Roman" charset="0"/>
              </a:rPr>
              <a:t>client code can alter the values of instance </a:t>
            </a:r>
            <a:r>
              <a:rPr lang="en-US" sz="2800" dirty="0" smtClean="0">
                <a:latin typeface="Times New Roman" charset="0"/>
              </a:rPr>
              <a:t>variables, the benefits </a:t>
            </a:r>
            <a:r>
              <a:rPr lang="en-US" sz="2800" dirty="0">
                <a:latin typeface="Times New Roman" charset="0"/>
              </a:rPr>
              <a:t>of encapsulation </a:t>
            </a:r>
            <a:r>
              <a:rPr lang="en-US" sz="2800" dirty="0" smtClean="0">
                <a:latin typeface="Times New Roman" charset="0"/>
              </a:rPr>
              <a:t>are lost</a:t>
            </a:r>
            <a:endParaRPr lang="en-US" sz="2400" dirty="0">
              <a:latin typeface="Times New Roman" charset="0"/>
            </a:endParaRPr>
          </a:p>
          <a:p>
            <a:pPr eaLnBrk="1" hangingPunct="1"/>
            <a:r>
              <a:rPr lang="en-US" sz="2800" dirty="0">
                <a:latin typeface="Times New Roman" charset="0"/>
              </a:rPr>
              <a:t>If client access to instance variables is desirable, </a:t>
            </a:r>
            <a:br>
              <a:rPr lang="en-US" sz="2800" dirty="0">
                <a:latin typeface="Times New Roman" charset="0"/>
              </a:rPr>
            </a:br>
            <a:r>
              <a:rPr lang="en-US" sz="2800" dirty="0" smtClean="0">
                <a:latin typeface="Times New Roman" charset="0"/>
              </a:rPr>
              <a:t>it </a:t>
            </a:r>
            <a:r>
              <a:rPr lang="en-US" sz="2800" dirty="0">
                <a:latin typeface="Times New Roman" charset="0"/>
              </a:rPr>
              <a:t>should be provided by </a:t>
            </a:r>
            <a:r>
              <a:rPr lang="en-US" sz="2800" i="1" dirty="0">
                <a:latin typeface="Times New Roman" charset="0"/>
              </a:rPr>
              <a:t>accessor </a:t>
            </a:r>
            <a:r>
              <a:rPr lang="en-US" sz="2800" dirty="0">
                <a:latin typeface="Times New Roman" charset="0"/>
              </a:rPr>
              <a:t>and/or </a:t>
            </a:r>
            <a:r>
              <a:rPr lang="en-US" sz="2800" i="1" dirty="0">
                <a:latin typeface="Times New Roman" charset="0"/>
              </a:rPr>
              <a:t>mutator </a:t>
            </a:r>
            <a:r>
              <a:rPr lang="en-US" sz="2800" dirty="0">
                <a:latin typeface="Times New Roman" charset="0"/>
              </a:rPr>
              <a:t>methods (getters and setters)</a:t>
            </a:r>
          </a:p>
          <a:p>
            <a:pPr eaLnBrk="1" hangingPunct="1"/>
            <a:r>
              <a:rPr lang="en-US" sz="2800" dirty="0" smtClean="0">
                <a:latin typeface="Times New Roman" charset="0"/>
              </a:rPr>
              <a:t>There are two important advantages</a:t>
            </a:r>
            <a:r>
              <a:rPr lang="en-US" sz="2800" dirty="0">
                <a:latin typeface="Times New Roman" charset="0"/>
              </a:rPr>
              <a:t> </a:t>
            </a:r>
            <a:r>
              <a:rPr lang="en-US" sz="2800" dirty="0" smtClean="0">
                <a:latin typeface="Times New Roman" charset="0"/>
              </a:rPr>
              <a:t>to this</a:t>
            </a:r>
          </a:p>
          <a:p>
            <a:pPr lvl="1"/>
            <a:r>
              <a:rPr lang="en-US" sz="2400" dirty="0" smtClean="0">
                <a:latin typeface="Times New Roman" charset="0"/>
              </a:rPr>
              <a:t>Maintains </a:t>
            </a:r>
            <a:r>
              <a:rPr lang="en-US" sz="2400" dirty="0">
                <a:latin typeface="Times New Roman" charset="0"/>
              </a:rPr>
              <a:t>object integrity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Permits change of implementation</a:t>
            </a:r>
          </a:p>
        </p:txBody>
      </p:sp>
      <p:sp>
        <p:nvSpPr>
          <p:cNvPr id="24578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4AABEAE-2D66-4547-B6EA-82D0FB107C56}" type="slidenum">
              <a:rPr lang="en-US" smtClean="0"/>
              <a:pPr/>
              <a:t>8</a:t>
            </a:fld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74237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 simple example</a:t>
            </a:r>
            <a:endParaRPr lang="en-US" dirty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class MyDate {</a:t>
            </a:r>
          </a:p>
          <a:p>
            <a:pPr lvl="1" eaLnBrk="1" hangingPunct="1"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public int day;</a:t>
            </a:r>
          </a:p>
          <a:p>
            <a:pPr lvl="1" eaLnBrk="1" hangingPunct="1"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public String month;</a:t>
            </a:r>
          </a:p>
          <a:p>
            <a:pPr lvl="1" eaLnBrk="1" hangingPunct="1">
              <a:buFont typeface="Wingdings" charset="2"/>
              <a:buNone/>
            </a:pPr>
            <a:r>
              <a:rPr lang="en-US" sz="2000" dirty="0">
                <a:latin typeface="Courier New" charset="0"/>
              </a:rPr>
              <a:t>public int year;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}</a:t>
            </a:r>
          </a:p>
          <a:p>
            <a:pPr eaLnBrk="1" hangingPunct="1">
              <a:buFont typeface="Wingdings" charset="2"/>
              <a:buNone/>
            </a:pPr>
            <a:endParaRPr lang="en-US" sz="2400" dirty="0">
              <a:latin typeface="Courier New" charset="0"/>
            </a:endParaRP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MyDate md = new MyDate();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md.day = 31;</a:t>
            </a:r>
          </a:p>
          <a:p>
            <a:pPr eaLnBrk="1" hangingPunct="1">
              <a:buFont typeface="Wingdings" charset="2"/>
              <a:buNone/>
            </a:pPr>
            <a:r>
              <a:rPr lang="en-US" sz="2400" dirty="0">
                <a:latin typeface="Courier New" charset="0"/>
              </a:rPr>
              <a:t>md.month = “Feb”;</a:t>
            </a:r>
          </a:p>
        </p:txBody>
      </p:sp>
      <p:sp>
        <p:nvSpPr>
          <p:cNvPr id="25602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FE78CD-53DA-0F45-A95D-60C25C0A4007}" type="slidenum">
              <a:rPr lang="en-US" smtClean="0"/>
              <a:pPr/>
              <a:t>9</a:t>
            </a:fld>
            <a:endParaRPr lang="en-US" dirty="0" smtClean="0"/>
          </a:p>
        </p:txBody>
      </p:sp>
      <p:sp>
        <p:nvSpPr>
          <p:cNvPr id="25605" name="Oval 4"/>
          <p:cNvSpPr>
            <a:spLocks noChangeArrowheads="1"/>
          </p:cNvSpPr>
          <p:nvPr/>
        </p:nvSpPr>
        <p:spPr bwMode="auto">
          <a:xfrm>
            <a:off x="1981199" y="4330701"/>
            <a:ext cx="1727199" cy="1072469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606" name="Line 5"/>
          <p:cNvSpPr>
            <a:spLocks noChangeShapeType="1"/>
          </p:cNvSpPr>
          <p:nvPr/>
        </p:nvSpPr>
        <p:spPr bwMode="auto">
          <a:xfrm flipV="1">
            <a:off x="3537857" y="3119055"/>
            <a:ext cx="2163763" cy="140940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5607" name="Text Box 6"/>
          <p:cNvSpPr txBox="1">
            <a:spLocks noChangeArrowheads="1"/>
          </p:cNvSpPr>
          <p:nvPr/>
        </p:nvSpPr>
        <p:spPr bwMode="auto">
          <a:xfrm>
            <a:off x="5701620" y="2657390"/>
            <a:ext cx="3094037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dirty="0"/>
              <a:t>md is </a:t>
            </a:r>
            <a:r>
              <a:rPr lang="en-US" dirty="0" smtClean="0"/>
              <a:t>corrupt </a:t>
            </a:r>
            <a:r>
              <a:rPr lang="en-US" dirty="0"/>
              <a:t>and </a:t>
            </a:r>
            <a:r>
              <a:rPr lang="en-US" dirty="0" smtClean="0"/>
              <a:t>could</a:t>
            </a:r>
            <a:endParaRPr lang="en-US" dirty="0"/>
          </a:p>
          <a:p>
            <a:r>
              <a:rPr lang="en-US" dirty="0"/>
              <a:t>cause problems elsewhere in the system</a:t>
            </a:r>
          </a:p>
        </p:txBody>
      </p:sp>
    </p:spTree>
    <p:extLst>
      <p:ext uri="{BB962C8B-B14F-4D97-AF65-F5344CB8AC3E}">
        <p14:creationId xmlns:p14="http://schemas.microsoft.com/office/powerpoint/2010/main" val="3017986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5e-design">
  <a:themeElements>
    <a:clrScheme name="objects-first-4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bjects-first-4e">
      <a:majorFont>
        <a:latin typeface="Trebuchet MS"/>
        <a:ea typeface="ＭＳ Ｐゴシック"/>
        <a:cs typeface=""/>
      </a:majorFont>
      <a:minorFont>
        <a:latin typeface="Trebuchet M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a-DK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objects-first-4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bjects-first-4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bjects-first-4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1564</Words>
  <Application>Microsoft Office PowerPoint</Application>
  <PresentationFormat>On-screen Show (4:3)</PresentationFormat>
  <Paragraphs>275</Paragraphs>
  <Slides>33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5e-design</vt:lpstr>
      <vt:lpstr>Clarity</vt:lpstr>
      <vt:lpstr>DEFENSIVE PROGRAMMING</vt:lpstr>
      <vt:lpstr>Lecture outline</vt:lpstr>
      <vt:lpstr>Why program defensively? </vt:lpstr>
      <vt:lpstr>Encapsulation</vt:lpstr>
      <vt:lpstr>Access restrictions</vt:lpstr>
      <vt:lpstr>public and private</vt:lpstr>
      <vt:lpstr>Public methods</vt:lpstr>
      <vt:lpstr>Public variables</vt:lpstr>
      <vt:lpstr>A simple example</vt:lpstr>
      <vt:lpstr>Use mutators instead</vt:lpstr>
      <vt:lpstr>Documentation</vt:lpstr>
      <vt:lpstr>Javadoc</vt:lpstr>
      <vt:lpstr>Javadoc comment style</vt:lpstr>
      <vt:lpstr>Javadoc example</vt:lpstr>
      <vt:lpstr>Adjust BlueJ’s preferences</vt:lpstr>
      <vt:lpstr>Generate documentation</vt:lpstr>
      <vt:lpstr>Dealing with errors</vt:lpstr>
      <vt:lpstr>Invalid parameters</vt:lpstr>
      <vt:lpstr>The method “throws” an exception</vt:lpstr>
      <vt:lpstr>Throw your own exceptions</vt:lpstr>
      <vt:lpstr>Throw your own</vt:lpstr>
      <vt:lpstr>“Predictable” errors</vt:lpstr>
      <vt:lpstr>Checked exceptions</vt:lpstr>
      <vt:lpstr>The client perspective</vt:lpstr>
      <vt:lpstr>try and catch</vt:lpstr>
      <vt:lpstr>Operation of try/catch</vt:lpstr>
      <vt:lpstr>Using and testing exceptions</vt:lpstr>
      <vt:lpstr>Some useful Java exceptions</vt:lpstr>
      <vt:lpstr>The programmer perspective</vt:lpstr>
      <vt:lpstr>Checked or Unchecked?</vt:lpstr>
      <vt:lpstr>Assertions</vt:lpstr>
      <vt:lpstr>Why use assertions? </vt:lpstr>
      <vt:lpstr>Summary</vt:lpstr>
    </vt:vector>
  </TitlesOfParts>
  <Company>UWA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CSSE</dc:creator>
  <cp:lastModifiedBy>Lyndon</cp:lastModifiedBy>
  <cp:revision>125</cp:revision>
  <dcterms:created xsi:type="dcterms:W3CDTF">2012-03-16T07:48:08Z</dcterms:created>
  <dcterms:modified xsi:type="dcterms:W3CDTF">2018-05-02T00:19:30Z</dcterms:modified>
</cp:coreProperties>
</file>